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26650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hyperlink" Target="https://gamma.app"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6319599" y="2503884"/>
            <a:ext cx="7477601" cy="2499598"/>
          </a:xfrm>
          <a:prstGeom prst="rect">
            <a:avLst/>
          </a:prstGeom>
          <a:noFill/>
          <a:ln/>
        </p:spPr>
        <p:txBody>
          <a:bodyPr wrap="square" rtlCol="0" anchor="t"/>
          <a:lstStyle/>
          <a:p>
            <a:pPr marL="0" indent="0">
              <a:lnSpc>
                <a:spcPts val="6561"/>
              </a:lnSpc>
              <a:buNone/>
            </a:pPr>
            <a:r>
              <a:rPr lang="en-US" sz="5249" dirty="0">
                <a:solidFill>
                  <a:srgbClr val="F2F0F4"/>
                </a:solidFill>
                <a:latin typeface="Montserrat" pitchFamily="34" charset="0"/>
                <a:ea typeface="Montserrat" pitchFamily="34" charset="-122"/>
                <a:cs typeface="Montserrat" pitchFamily="34" charset="-120"/>
              </a:rPr>
              <a:t>Non-fungible Tokens applications in Real World and Metaverse</a:t>
            </a:r>
            <a:endParaRPr lang="en-US" sz="5249" dirty="0"/>
          </a:p>
        </p:txBody>
      </p:sp>
      <p:sp>
        <p:nvSpPr>
          <p:cNvPr id="5" name="Shape 2"/>
          <p:cNvSpPr/>
          <p:nvPr/>
        </p:nvSpPr>
        <p:spPr>
          <a:xfrm>
            <a:off x="6319599" y="5353407"/>
            <a:ext cx="355402" cy="355402"/>
          </a:xfrm>
          <a:prstGeom prst="roundRect">
            <a:avLst>
              <a:gd name="adj" fmla="val 25726039"/>
            </a:avLst>
          </a:prstGeom>
          <a:solidFill>
            <a:srgbClr val="F8C88D"/>
          </a:solidFill>
          <a:ln w="7620">
            <a:solidFill>
              <a:srgbClr val="FFFFFF"/>
            </a:solidFill>
            <a:prstDash val="solid"/>
          </a:ln>
        </p:spPr>
      </p:sp>
      <p:sp>
        <p:nvSpPr>
          <p:cNvPr id="6" name="Text 3"/>
          <p:cNvSpPr/>
          <p:nvPr/>
        </p:nvSpPr>
        <p:spPr>
          <a:xfrm>
            <a:off x="6459141" y="5348287"/>
            <a:ext cx="76200" cy="365760"/>
          </a:xfrm>
          <a:prstGeom prst="rect">
            <a:avLst/>
          </a:prstGeom>
          <a:noFill/>
          <a:ln/>
        </p:spPr>
        <p:txBody>
          <a:bodyPr wrap="none" rtlCol="0" anchor="t"/>
          <a:lstStyle/>
          <a:p>
            <a:pPr marL="0" indent="0" algn="ctr">
              <a:lnSpc>
                <a:spcPts val="2880"/>
              </a:lnSpc>
              <a:buNone/>
            </a:pPr>
            <a:r>
              <a:rPr lang="en-US" sz="1152" dirty="0">
                <a:solidFill>
                  <a:srgbClr val="3C3838"/>
                </a:solidFill>
                <a:latin typeface="Heebo" pitchFamily="34" charset="0"/>
                <a:ea typeface="Heebo" pitchFamily="34" charset="-122"/>
                <a:cs typeface="Heebo" pitchFamily="34" charset="-120"/>
              </a:rPr>
              <a:t>L</a:t>
            </a:r>
            <a:endParaRPr lang="en-US" sz="1152" dirty="0"/>
          </a:p>
        </p:txBody>
      </p:sp>
      <p:sp>
        <p:nvSpPr>
          <p:cNvPr id="7" name="Text 4"/>
          <p:cNvSpPr/>
          <p:nvPr/>
        </p:nvSpPr>
        <p:spPr>
          <a:xfrm>
            <a:off x="6786086" y="5336738"/>
            <a:ext cx="2407920" cy="388858"/>
          </a:xfrm>
          <a:prstGeom prst="rect">
            <a:avLst/>
          </a:prstGeom>
          <a:noFill/>
          <a:ln/>
        </p:spPr>
        <p:txBody>
          <a:bodyPr wrap="none" rtlCol="0" anchor="t"/>
          <a:lstStyle/>
          <a:p>
            <a:pPr marL="0" indent="0" algn="l">
              <a:lnSpc>
                <a:spcPts val="3062"/>
              </a:lnSpc>
              <a:buNone/>
            </a:pPr>
            <a:r>
              <a:rPr lang="en-US" sz="2187" b="1" dirty="0">
                <a:solidFill>
                  <a:srgbClr val="DCD7E5"/>
                </a:solidFill>
                <a:latin typeface="Heebo" pitchFamily="34" charset="0"/>
                <a:ea typeface="Heebo" pitchFamily="34" charset="-122"/>
                <a:cs typeface="Heebo" pitchFamily="34" charset="-120"/>
              </a:rPr>
              <a:t>by Lavanya  Moolya</a:t>
            </a:r>
            <a:endParaRPr lang="en-US" sz="2187" dirty="0"/>
          </a:p>
        </p:txBody>
      </p:sp>
      <p:pic>
        <p:nvPicPr>
          <p:cNvPr id="8"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9"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267"/>
          </a:xfrm>
          <a:prstGeom prst="rect">
            <a:avLst/>
          </a:prstGeom>
          <a:solidFill>
            <a:srgbClr val="0D0A2C">
              <a:alpha val="75000"/>
            </a:srgbClr>
          </a:solidFill>
          <a:ln w="13454">
            <a:solidFill>
              <a:srgbClr val="FFFFFF">
                <a:alpha val="16000"/>
              </a:srgbClr>
            </a:solidFill>
            <a:prstDash val="solid"/>
          </a:ln>
        </p:spPr>
      </p:sp>
      <p:sp>
        <p:nvSpPr>
          <p:cNvPr id="4" name="Text 1"/>
          <p:cNvSpPr/>
          <p:nvPr/>
        </p:nvSpPr>
        <p:spPr>
          <a:xfrm>
            <a:off x="2171343" y="595551"/>
            <a:ext cx="4556760" cy="676870"/>
          </a:xfrm>
          <a:prstGeom prst="rect">
            <a:avLst/>
          </a:prstGeom>
          <a:noFill/>
          <a:ln/>
        </p:spPr>
        <p:txBody>
          <a:bodyPr wrap="none" rtlCol="0" anchor="t"/>
          <a:lstStyle/>
          <a:p>
            <a:pPr marL="0" indent="0">
              <a:lnSpc>
                <a:spcPts val="5329"/>
              </a:lnSpc>
              <a:buNone/>
            </a:pPr>
            <a:r>
              <a:rPr lang="en-US" sz="4263" dirty="0">
                <a:solidFill>
                  <a:srgbClr val="F2F0F4"/>
                </a:solidFill>
                <a:latin typeface="Montserrat" pitchFamily="34" charset="0"/>
                <a:ea typeface="Montserrat" pitchFamily="34" charset="-122"/>
                <a:cs typeface="Montserrat" pitchFamily="34" charset="-120"/>
              </a:rPr>
              <a:t>Algorithms Used</a:t>
            </a:r>
            <a:endParaRPr lang="en-US" sz="4263" dirty="0"/>
          </a:p>
        </p:txBody>
      </p:sp>
      <p:sp>
        <p:nvSpPr>
          <p:cNvPr id="5" name="Shape 2"/>
          <p:cNvSpPr/>
          <p:nvPr/>
        </p:nvSpPr>
        <p:spPr>
          <a:xfrm>
            <a:off x="2171343" y="1705570"/>
            <a:ext cx="5035629" cy="3025973"/>
          </a:xfrm>
          <a:prstGeom prst="roundRect">
            <a:avLst>
              <a:gd name="adj" fmla="val 3221"/>
            </a:avLst>
          </a:prstGeom>
          <a:solidFill>
            <a:srgbClr val="3C136D"/>
          </a:solidFill>
          <a:ln w="13454">
            <a:solidFill>
              <a:srgbClr val="481782"/>
            </a:solidFill>
            <a:prstDash val="solid"/>
          </a:ln>
        </p:spPr>
      </p:sp>
      <p:sp>
        <p:nvSpPr>
          <p:cNvPr id="6" name="Text 3"/>
          <p:cNvSpPr/>
          <p:nvPr/>
        </p:nvSpPr>
        <p:spPr>
          <a:xfrm>
            <a:off x="2401372" y="1935599"/>
            <a:ext cx="4575572" cy="676751"/>
          </a:xfrm>
          <a:prstGeom prst="rect">
            <a:avLst/>
          </a:prstGeom>
          <a:noFill/>
          <a:ln/>
        </p:spPr>
        <p:txBody>
          <a:bodyPr wrap="square" rtlCol="0" anchor="t"/>
          <a:lstStyle/>
          <a:p>
            <a:pPr marL="0" indent="0">
              <a:lnSpc>
                <a:spcPts val="2665"/>
              </a:lnSpc>
              <a:buNone/>
            </a:pPr>
            <a:r>
              <a:rPr lang="en-US" sz="2132" b="1" dirty="0">
                <a:solidFill>
                  <a:srgbClr val="DCD7E5"/>
                </a:solidFill>
                <a:latin typeface="Montserrat" pitchFamily="34" charset="0"/>
                <a:ea typeface="Montserrat" pitchFamily="34" charset="-122"/>
                <a:cs typeface="Montserrat" pitchFamily="34" charset="-120"/>
              </a:rPr>
              <a:t>Virtual Economies and Pricing Models:</a:t>
            </a:r>
            <a:endParaRPr lang="en-US" sz="2132" dirty="0"/>
          </a:p>
        </p:txBody>
      </p:sp>
      <p:sp>
        <p:nvSpPr>
          <p:cNvPr id="7" name="Text 4"/>
          <p:cNvSpPr/>
          <p:nvPr/>
        </p:nvSpPr>
        <p:spPr>
          <a:xfrm>
            <a:off x="2747724" y="2855952"/>
            <a:ext cx="4229219"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Supply and Demand Modeling Algorithms</a:t>
            </a:r>
            <a:endParaRPr lang="en-US" sz="1705" dirty="0"/>
          </a:p>
        </p:txBody>
      </p:sp>
      <p:sp>
        <p:nvSpPr>
          <p:cNvPr id="8" name="Text 5"/>
          <p:cNvSpPr/>
          <p:nvPr/>
        </p:nvSpPr>
        <p:spPr>
          <a:xfrm>
            <a:off x="2747724" y="3288983"/>
            <a:ext cx="4229219"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Dynamic Pricing Algorithms</a:t>
            </a:r>
            <a:endParaRPr lang="en-US" sz="1705" dirty="0"/>
          </a:p>
        </p:txBody>
      </p:sp>
      <p:sp>
        <p:nvSpPr>
          <p:cNvPr id="9" name="Text 6"/>
          <p:cNvSpPr/>
          <p:nvPr/>
        </p:nvSpPr>
        <p:spPr>
          <a:xfrm>
            <a:off x="2747724" y="3722013"/>
            <a:ext cx="4229219"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Auction Algorithms</a:t>
            </a:r>
            <a:endParaRPr lang="en-US" sz="1705" dirty="0"/>
          </a:p>
        </p:txBody>
      </p:sp>
      <p:sp>
        <p:nvSpPr>
          <p:cNvPr id="10" name="Text 7"/>
          <p:cNvSpPr/>
          <p:nvPr/>
        </p:nvSpPr>
        <p:spPr>
          <a:xfrm>
            <a:off x="2747724" y="4155043"/>
            <a:ext cx="4229219"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Automated Pricing Strategies</a:t>
            </a:r>
            <a:endParaRPr lang="en-US" sz="1705" dirty="0"/>
          </a:p>
        </p:txBody>
      </p:sp>
      <p:sp>
        <p:nvSpPr>
          <p:cNvPr id="11" name="Shape 8"/>
          <p:cNvSpPr/>
          <p:nvPr/>
        </p:nvSpPr>
        <p:spPr>
          <a:xfrm>
            <a:off x="7423547" y="1705570"/>
            <a:ext cx="5035629" cy="3025973"/>
          </a:xfrm>
          <a:prstGeom prst="roundRect">
            <a:avLst>
              <a:gd name="adj" fmla="val 3221"/>
            </a:avLst>
          </a:prstGeom>
          <a:solidFill>
            <a:srgbClr val="3C136D"/>
          </a:solidFill>
          <a:ln w="13454">
            <a:solidFill>
              <a:srgbClr val="481782"/>
            </a:solidFill>
            <a:prstDash val="solid"/>
          </a:ln>
        </p:spPr>
      </p:sp>
      <p:sp>
        <p:nvSpPr>
          <p:cNvPr id="12" name="Text 9"/>
          <p:cNvSpPr/>
          <p:nvPr/>
        </p:nvSpPr>
        <p:spPr>
          <a:xfrm>
            <a:off x="7653576" y="1935599"/>
            <a:ext cx="4434840" cy="338376"/>
          </a:xfrm>
          <a:prstGeom prst="rect">
            <a:avLst/>
          </a:prstGeom>
          <a:noFill/>
          <a:ln/>
        </p:spPr>
        <p:txBody>
          <a:bodyPr wrap="none" rtlCol="0" anchor="t"/>
          <a:lstStyle/>
          <a:p>
            <a:pPr marL="0" indent="0">
              <a:lnSpc>
                <a:spcPts val="2665"/>
              </a:lnSpc>
              <a:buNone/>
            </a:pPr>
            <a:r>
              <a:rPr lang="en-US" sz="2132" b="1" dirty="0">
                <a:solidFill>
                  <a:srgbClr val="DCD7E5"/>
                </a:solidFill>
                <a:latin typeface="Montserrat" pitchFamily="34" charset="0"/>
                <a:ea typeface="Montserrat" pitchFamily="34" charset="-122"/>
                <a:cs typeface="Montserrat" pitchFamily="34" charset="-120"/>
              </a:rPr>
              <a:t>Gamification and Engagement:</a:t>
            </a:r>
            <a:endParaRPr lang="en-US" sz="2132" dirty="0"/>
          </a:p>
        </p:txBody>
      </p:sp>
      <p:sp>
        <p:nvSpPr>
          <p:cNvPr id="13" name="Text 10"/>
          <p:cNvSpPr/>
          <p:nvPr/>
        </p:nvSpPr>
        <p:spPr>
          <a:xfrm>
            <a:off x="7999928" y="2517577"/>
            <a:ext cx="4229219"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Game Logic Algorithms</a:t>
            </a:r>
            <a:endParaRPr lang="en-US" sz="1705" dirty="0"/>
          </a:p>
        </p:txBody>
      </p:sp>
      <p:sp>
        <p:nvSpPr>
          <p:cNvPr id="14" name="Text 11"/>
          <p:cNvSpPr/>
          <p:nvPr/>
        </p:nvSpPr>
        <p:spPr>
          <a:xfrm>
            <a:off x="7999928" y="2950607"/>
            <a:ext cx="4229219"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In-Game Reward Distribution</a:t>
            </a:r>
            <a:endParaRPr lang="en-US" sz="1705" dirty="0"/>
          </a:p>
        </p:txBody>
      </p:sp>
      <p:sp>
        <p:nvSpPr>
          <p:cNvPr id="15" name="Text 12"/>
          <p:cNvSpPr/>
          <p:nvPr/>
        </p:nvSpPr>
        <p:spPr>
          <a:xfrm>
            <a:off x="7999928" y="3383637"/>
            <a:ext cx="4229219"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User Interaction Algorithms</a:t>
            </a:r>
            <a:endParaRPr lang="en-US" sz="1705" dirty="0"/>
          </a:p>
        </p:txBody>
      </p:sp>
      <p:sp>
        <p:nvSpPr>
          <p:cNvPr id="16" name="Text 13"/>
          <p:cNvSpPr/>
          <p:nvPr/>
        </p:nvSpPr>
        <p:spPr>
          <a:xfrm>
            <a:off x="7999928" y="3816668"/>
            <a:ext cx="4229219"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Gamified Engagement Metrics</a:t>
            </a:r>
            <a:endParaRPr lang="en-US" sz="1705" dirty="0"/>
          </a:p>
        </p:txBody>
      </p:sp>
      <p:sp>
        <p:nvSpPr>
          <p:cNvPr id="17" name="Shape 14"/>
          <p:cNvSpPr/>
          <p:nvPr/>
        </p:nvSpPr>
        <p:spPr>
          <a:xfrm>
            <a:off x="2171343" y="4948118"/>
            <a:ext cx="10287714" cy="2687598"/>
          </a:xfrm>
          <a:prstGeom prst="roundRect">
            <a:avLst>
              <a:gd name="adj" fmla="val 3626"/>
            </a:avLst>
          </a:prstGeom>
          <a:solidFill>
            <a:srgbClr val="3C136D"/>
          </a:solidFill>
          <a:ln w="13454">
            <a:solidFill>
              <a:srgbClr val="481782"/>
            </a:solidFill>
            <a:prstDash val="solid"/>
          </a:ln>
        </p:spPr>
      </p:sp>
      <p:sp>
        <p:nvSpPr>
          <p:cNvPr id="18" name="Text 15"/>
          <p:cNvSpPr/>
          <p:nvPr/>
        </p:nvSpPr>
        <p:spPr>
          <a:xfrm>
            <a:off x="2401372" y="5178147"/>
            <a:ext cx="3764280" cy="338376"/>
          </a:xfrm>
          <a:prstGeom prst="rect">
            <a:avLst/>
          </a:prstGeom>
          <a:noFill/>
          <a:ln/>
        </p:spPr>
        <p:txBody>
          <a:bodyPr wrap="none" rtlCol="0" anchor="t"/>
          <a:lstStyle/>
          <a:p>
            <a:pPr marL="0" indent="0">
              <a:lnSpc>
                <a:spcPts val="2665"/>
              </a:lnSpc>
              <a:buNone/>
            </a:pPr>
            <a:r>
              <a:rPr lang="en-US" sz="2132" b="1" dirty="0">
                <a:solidFill>
                  <a:srgbClr val="DCD7E5"/>
                </a:solidFill>
                <a:latin typeface="Montserrat" pitchFamily="34" charset="0"/>
                <a:ea typeface="Montserrat" pitchFamily="34" charset="-122"/>
                <a:cs typeface="Montserrat" pitchFamily="34" charset="-120"/>
              </a:rPr>
              <a:t>Metaverse World-building:</a:t>
            </a:r>
            <a:endParaRPr lang="en-US" sz="2132" dirty="0"/>
          </a:p>
        </p:txBody>
      </p:sp>
      <p:sp>
        <p:nvSpPr>
          <p:cNvPr id="19" name="Text 16"/>
          <p:cNvSpPr/>
          <p:nvPr/>
        </p:nvSpPr>
        <p:spPr>
          <a:xfrm>
            <a:off x="2747724" y="5760125"/>
            <a:ext cx="9481304"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Procedural Generation Algorithms</a:t>
            </a:r>
            <a:endParaRPr lang="en-US" sz="1705" dirty="0"/>
          </a:p>
        </p:txBody>
      </p:sp>
      <p:sp>
        <p:nvSpPr>
          <p:cNvPr id="20" name="Text 17"/>
          <p:cNvSpPr/>
          <p:nvPr/>
        </p:nvSpPr>
        <p:spPr>
          <a:xfrm>
            <a:off x="2747724" y="6193155"/>
            <a:ext cx="9481304"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Virtual Landscape Generation</a:t>
            </a:r>
            <a:endParaRPr lang="en-US" sz="1705" dirty="0"/>
          </a:p>
        </p:txBody>
      </p:sp>
      <p:sp>
        <p:nvSpPr>
          <p:cNvPr id="21" name="Text 18"/>
          <p:cNvSpPr/>
          <p:nvPr/>
        </p:nvSpPr>
        <p:spPr>
          <a:xfrm>
            <a:off x="2747724" y="6626185"/>
            <a:ext cx="9481304"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Asset Creation Algorithms</a:t>
            </a:r>
            <a:endParaRPr lang="en-US" sz="1705" dirty="0"/>
          </a:p>
        </p:txBody>
      </p:sp>
      <p:sp>
        <p:nvSpPr>
          <p:cNvPr id="22" name="Text 19"/>
          <p:cNvSpPr/>
          <p:nvPr/>
        </p:nvSpPr>
        <p:spPr>
          <a:xfrm>
            <a:off x="2747724" y="7059216"/>
            <a:ext cx="9481304" cy="346472"/>
          </a:xfrm>
          <a:prstGeom prst="rect">
            <a:avLst/>
          </a:prstGeom>
          <a:noFill/>
          <a:ln/>
        </p:spPr>
        <p:txBody>
          <a:bodyPr wrap="none" rtlCol="0" anchor="t"/>
          <a:lstStyle/>
          <a:p>
            <a:pPr marL="342900" indent="-342900" algn="l">
              <a:lnSpc>
                <a:spcPts val="2729"/>
              </a:lnSpc>
              <a:buSzPct val="100000"/>
              <a:buChar char="•"/>
            </a:pPr>
            <a:r>
              <a:rPr lang="en-US" sz="1705" dirty="0">
                <a:solidFill>
                  <a:srgbClr val="DCD7E5"/>
                </a:solidFill>
                <a:latin typeface="Heebo" pitchFamily="34" charset="0"/>
                <a:ea typeface="Heebo" pitchFamily="34" charset="-122"/>
                <a:cs typeface="Heebo" pitchFamily="34" charset="-120"/>
              </a:rPr>
              <a:t>Dynamic World Design Algorithms</a:t>
            </a:r>
            <a:endParaRPr lang="en-US" sz="1705" dirty="0"/>
          </a:p>
        </p:txBody>
      </p:sp>
      <p:pic>
        <p:nvPicPr>
          <p:cNvPr id="23"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276594"/>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Working</a:t>
            </a:r>
            <a:endParaRPr lang="en-US" sz="4374" dirty="0"/>
          </a:p>
        </p:txBody>
      </p:sp>
      <p:sp>
        <p:nvSpPr>
          <p:cNvPr id="6" name="Text 2"/>
          <p:cNvSpPr/>
          <p:nvPr/>
        </p:nvSpPr>
        <p:spPr>
          <a:xfrm>
            <a:off x="6319599" y="3304223"/>
            <a:ext cx="7477601" cy="355402"/>
          </a:xfrm>
          <a:prstGeom prst="rect">
            <a:avLst/>
          </a:prstGeom>
          <a:noFill/>
          <a:ln/>
        </p:spPr>
        <p:txBody>
          <a:bodyPr wrap="none" rtlCol="0" anchor="t"/>
          <a:lstStyle/>
          <a:p>
            <a:pPr marL="0" indent="0">
              <a:lnSpc>
                <a:spcPts val="2799"/>
              </a:lnSpc>
              <a:buNone/>
            </a:pPr>
            <a:r>
              <a:rPr lang="en-US" sz="1750" b="1" dirty="0">
                <a:solidFill>
                  <a:srgbClr val="DCD7E5"/>
                </a:solidFill>
                <a:latin typeface="Heebo" pitchFamily="34" charset="0"/>
                <a:ea typeface="Heebo" pitchFamily="34" charset="-122"/>
                <a:cs typeface="Heebo" pitchFamily="34" charset="-120"/>
              </a:rPr>
              <a:t>Working of NFTs in the Real World:</a:t>
            </a:r>
            <a:endParaRPr lang="en-US" sz="1750" dirty="0"/>
          </a:p>
        </p:txBody>
      </p:sp>
      <p:sp>
        <p:nvSpPr>
          <p:cNvPr id="7" name="Text 3"/>
          <p:cNvSpPr/>
          <p:nvPr/>
        </p:nvSpPr>
        <p:spPr>
          <a:xfrm>
            <a:off x="6675001" y="3909536"/>
            <a:ext cx="7122200"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b="1" dirty="0">
                <a:solidFill>
                  <a:srgbClr val="DCD7E5"/>
                </a:solidFill>
                <a:latin typeface="Heebo" pitchFamily="34" charset="0"/>
                <a:ea typeface="Heebo" pitchFamily="34" charset="-122"/>
                <a:cs typeface="Heebo" pitchFamily="34" charset="-120"/>
              </a:rPr>
              <a:t>Digital Asset Creation:</a:t>
            </a:r>
            <a:r>
              <a:rPr lang="en-US" sz="1750" dirty="0">
                <a:solidFill>
                  <a:srgbClr val="DCD7E5"/>
                </a:solidFill>
                <a:latin typeface="Heebo" pitchFamily="34" charset="0"/>
                <a:ea typeface="Heebo" pitchFamily="34" charset="-122"/>
                <a:cs typeface="Heebo" pitchFamily="34" charset="-120"/>
              </a:rPr>
              <a:t> Create a unique digital item.</a:t>
            </a:r>
            <a:endParaRPr lang="en-US" sz="1750" dirty="0"/>
          </a:p>
        </p:txBody>
      </p:sp>
      <p:sp>
        <p:nvSpPr>
          <p:cNvPr id="8" name="Text 4"/>
          <p:cNvSpPr/>
          <p:nvPr/>
        </p:nvSpPr>
        <p:spPr>
          <a:xfrm>
            <a:off x="6675001" y="4353758"/>
            <a:ext cx="7122200"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b="1" dirty="0">
                <a:solidFill>
                  <a:srgbClr val="DCD7E5"/>
                </a:solidFill>
                <a:latin typeface="Heebo" pitchFamily="34" charset="0"/>
                <a:ea typeface="Heebo" pitchFamily="34" charset="-122"/>
                <a:cs typeface="Heebo" pitchFamily="34" charset="-120"/>
              </a:rPr>
              <a:t>Tokenization:</a:t>
            </a:r>
            <a:r>
              <a:rPr lang="en-US" sz="1750" dirty="0">
                <a:solidFill>
                  <a:srgbClr val="DCD7E5"/>
                </a:solidFill>
                <a:latin typeface="Heebo" pitchFamily="34" charset="0"/>
                <a:ea typeface="Heebo" pitchFamily="34" charset="-122"/>
                <a:cs typeface="Heebo" pitchFamily="34" charset="-120"/>
              </a:rPr>
              <a:t> Convert the digital item into an NFT on a blockchain.</a:t>
            </a:r>
            <a:endParaRPr lang="en-US" sz="1750" dirty="0"/>
          </a:p>
        </p:txBody>
      </p:sp>
      <p:sp>
        <p:nvSpPr>
          <p:cNvPr id="9" name="Text 5"/>
          <p:cNvSpPr/>
          <p:nvPr/>
        </p:nvSpPr>
        <p:spPr>
          <a:xfrm>
            <a:off x="6675001" y="4797981"/>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DCD7E5"/>
                </a:solidFill>
                <a:latin typeface="Heebo" pitchFamily="34" charset="0"/>
                <a:ea typeface="Heebo" pitchFamily="34" charset="-122"/>
                <a:cs typeface="Heebo" pitchFamily="34" charset="-120"/>
              </a:rPr>
              <a:t>Ownership and Transfer:</a:t>
            </a:r>
            <a:r>
              <a:rPr lang="en-US" sz="1750" dirty="0">
                <a:solidFill>
                  <a:srgbClr val="DCD7E5"/>
                </a:solidFill>
                <a:latin typeface="Heebo" pitchFamily="34" charset="0"/>
                <a:ea typeface="Heebo" pitchFamily="34" charset="-122"/>
                <a:cs typeface="Heebo" pitchFamily="34" charset="-120"/>
              </a:rPr>
              <a:t> Use blockchain to prove ownership and trade NFTs.</a:t>
            </a:r>
            <a:endParaRPr lang="en-US" sz="1750" dirty="0"/>
          </a:p>
        </p:txBody>
      </p:sp>
      <p:sp>
        <p:nvSpPr>
          <p:cNvPr id="10" name="Text 6"/>
          <p:cNvSpPr/>
          <p:nvPr/>
        </p:nvSpPr>
        <p:spPr>
          <a:xfrm>
            <a:off x="6675001" y="5597604"/>
            <a:ext cx="7122200"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1750" b="1" dirty="0">
                <a:solidFill>
                  <a:srgbClr val="DCD7E5"/>
                </a:solidFill>
                <a:latin typeface="Heebo" pitchFamily="34" charset="0"/>
                <a:ea typeface="Heebo" pitchFamily="34" charset="-122"/>
                <a:cs typeface="Heebo" pitchFamily="34" charset="-120"/>
              </a:rPr>
              <a:t>Marketplaces:</a:t>
            </a:r>
            <a:r>
              <a:rPr lang="en-US" sz="1750" dirty="0">
                <a:solidFill>
                  <a:srgbClr val="DCD7E5"/>
                </a:solidFill>
                <a:latin typeface="Heebo" pitchFamily="34" charset="0"/>
                <a:ea typeface="Heebo" pitchFamily="34" charset="-122"/>
                <a:cs typeface="Heebo" pitchFamily="34" charset="-120"/>
              </a:rPr>
              <a:t> List NFTs for sale in online marketplaces.</a:t>
            </a:r>
            <a:endParaRPr lang="en-US" sz="1750" dirty="0"/>
          </a:p>
        </p:txBody>
      </p:sp>
      <p:pic>
        <p:nvPicPr>
          <p:cNvPr id="11"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037993" y="3620929"/>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Working</a:t>
            </a:r>
            <a:endParaRPr lang="en-US" sz="4374" dirty="0"/>
          </a:p>
        </p:txBody>
      </p:sp>
      <p:sp>
        <p:nvSpPr>
          <p:cNvPr id="6" name="Text 2"/>
          <p:cNvSpPr/>
          <p:nvPr/>
        </p:nvSpPr>
        <p:spPr>
          <a:xfrm>
            <a:off x="2037993" y="4648557"/>
            <a:ext cx="10554414" cy="355402"/>
          </a:xfrm>
          <a:prstGeom prst="rect">
            <a:avLst/>
          </a:prstGeom>
          <a:noFill/>
          <a:ln/>
        </p:spPr>
        <p:txBody>
          <a:bodyPr wrap="none" rtlCol="0" anchor="t"/>
          <a:lstStyle/>
          <a:p>
            <a:pPr marL="0" indent="0">
              <a:lnSpc>
                <a:spcPts val="2799"/>
              </a:lnSpc>
              <a:buNone/>
            </a:pPr>
            <a:r>
              <a:rPr lang="en-US" sz="1750" b="1" dirty="0">
                <a:solidFill>
                  <a:srgbClr val="DCD7E5"/>
                </a:solidFill>
                <a:latin typeface="Heebo" pitchFamily="34" charset="0"/>
                <a:ea typeface="Heebo" pitchFamily="34" charset="-122"/>
                <a:cs typeface="Heebo" pitchFamily="34" charset="-120"/>
              </a:rPr>
              <a:t>Working of NFTs in the Metaverse:</a:t>
            </a:r>
            <a:endParaRPr lang="en-US" sz="1750" dirty="0"/>
          </a:p>
        </p:txBody>
      </p:sp>
      <p:sp>
        <p:nvSpPr>
          <p:cNvPr id="7" name="Text 3"/>
          <p:cNvSpPr/>
          <p:nvPr/>
        </p:nvSpPr>
        <p:spPr>
          <a:xfrm>
            <a:off x="2393394" y="5253871"/>
            <a:ext cx="10199013"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b="1" dirty="0">
                <a:solidFill>
                  <a:srgbClr val="DCD7E5"/>
                </a:solidFill>
                <a:latin typeface="Heebo" pitchFamily="34" charset="0"/>
                <a:ea typeface="Heebo" pitchFamily="34" charset="-122"/>
                <a:cs typeface="Heebo" pitchFamily="34" charset="-120"/>
              </a:rPr>
              <a:t>Virtual Asset Creation:</a:t>
            </a:r>
            <a:r>
              <a:rPr lang="en-US" sz="1750" dirty="0">
                <a:solidFill>
                  <a:srgbClr val="DCD7E5"/>
                </a:solidFill>
                <a:latin typeface="Heebo" pitchFamily="34" charset="0"/>
                <a:ea typeface="Heebo" pitchFamily="34" charset="-122"/>
                <a:cs typeface="Heebo" pitchFamily="34" charset="-120"/>
              </a:rPr>
              <a:t> Create digital assets for the virtual world.</a:t>
            </a:r>
            <a:endParaRPr lang="en-US" sz="1750" dirty="0"/>
          </a:p>
        </p:txBody>
      </p:sp>
      <p:sp>
        <p:nvSpPr>
          <p:cNvPr id="8" name="Text 4"/>
          <p:cNvSpPr/>
          <p:nvPr/>
        </p:nvSpPr>
        <p:spPr>
          <a:xfrm>
            <a:off x="2393394" y="5698093"/>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b="1" dirty="0">
                <a:solidFill>
                  <a:srgbClr val="DCD7E5"/>
                </a:solidFill>
                <a:latin typeface="Heebo" pitchFamily="34" charset="0"/>
                <a:ea typeface="Heebo" pitchFamily="34" charset="-122"/>
                <a:cs typeface="Heebo" pitchFamily="34" charset="-120"/>
              </a:rPr>
              <a:t>Tokenization:</a:t>
            </a:r>
            <a:r>
              <a:rPr lang="en-US" sz="1750" dirty="0">
                <a:solidFill>
                  <a:srgbClr val="DCD7E5"/>
                </a:solidFill>
                <a:latin typeface="Heebo" pitchFamily="34" charset="0"/>
                <a:ea typeface="Heebo" pitchFamily="34" charset="-122"/>
                <a:cs typeface="Heebo" pitchFamily="34" charset="-120"/>
              </a:rPr>
              <a:t> Tokenize virtual assets as NFTs on metaverse-specific platforms.</a:t>
            </a:r>
            <a:endParaRPr lang="en-US" sz="1750" dirty="0"/>
          </a:p>
        </p:txBody>
      </p:sp>
      <p:sp>
        <p:nvSpPr>
          <p:cNvPr id="9" name="Text 5"/>
          <p:cNvSpPr/>
          <p:nvPr/>
        </p:nvSpPr>
        <p:spPr>
          <a:xfrm>
            <a:off x="2393394" y="6142315"/>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b="1" dirty="0">
                <a:solidFill>
                  <a:srgbClr val="DCD7E5"/>
                </a:solidFill>
                <a:latin typeface="Heebo" pitchFamily="34" charset="0"/>
                <a:ea typeface="Heebo" pitchFamily="34" charset="-122"/>
                <a:cs typeface="Heebo" pitchFamily="34" charset="-120"/>
              </a:rPr>
              <a:t>Integration:</a:t>
            </a:r>
            <a:r>
              <a:rPr lang="en-US" sz="1750" dirty="0">
                <a:solidFill>
                  <a:srgbClr val="DCD7E5"/>
                </a:solidFill>
                <a:latin typeface="Heebo" pitchFamily="34" charset="0"/>
                <a:ea typeface="Heebo" pitchFamily="34" charset="-122"/>
                <a:cs typeface="Heebo" pitchFamily="34" charset="-120"/>
              </a:rPr>
              <a:t> Integrate NFTs into the metaverse ecosystem.</a:t>
            </a:r>
            <a:endParaRPr lang="en-US" sz="1750" dirty="0"/>
          </a:p>
        </p:txBody>
      </p:sp>
      <p:sp>
        <p:nvSpPr>
          <p:cNvPr id="10" name="Text 6"/>
          <p:cNvSpPr/>
          <p:nvPr/>
        </p:nvSpPr>
        <p:spPr>
          <a:xfrm>
            <a:off x="2393394" y="6586538"/>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1750" b="1" dirty="0">
                <a:solidFill>
                  <a:srgbClr val="DCD7E5"/>
                </a:solidFill>
                <a:latin typeface="Heebo" pitchFamily="34" charset="0"/>
                <a:ea typeface="Heebo" pitchFamily="34" charset="-122"/>
                <a:cs typeface="Heebo" pitchFamily="34" charset="-120"/>
              </a:rPr>
              <a:t>Virtual Economy:</a:t>
            </a:r>
            <a:r>
              <a:rPr lang="en-US" sz="1750" dirty="0">
                <a:solidFill>
                  <a:srgbClr val="DCD7E5"/>
                </a:solidFill>
                <a:latin typeface="Heebo" pitchFamily="34" charset="0"/>
                <a:ea typeface="Heebo" pitchFamily="34" charset="-122"/>
                <a:cs typeface="Heebo" pitchFamily="34" charset="-120"/>
              </a:rPr>
              <a:t> Use NFTs for virtual land, avatars, and in-game items.</a:t>
            </a:r>
            <a:endParaRPr lang="en-US" sz="1750" dirty="0"/>
          </a:p>
        </p:txBody>
      </p:sp>
      <p:sp>
        <p:nvSpPr>
          <p:cNvPr id="11" name="Text 7"/>
          <p:cNvSpPr/>
          <p:nvPr/>
        </p:nvSpPr>
        <p:spPr>
          <a:xfrm>
            <a:off x="2393394" y="7030760"/>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5"/>
            </a:pPr>
            <a:r>
              <a:rPr lang="en-US" sz="1750" b="1" dirty="0">
                <a:solidFill>
                  <a:srgbClr val="DCD7E5"/>
                </a:solidFill>
                <a:latin typeface="Heebo" pitchFamily="34" charset="0"/>
                <a:ea typeface="Heebo" pitchFamily="34" charset="-122"/>
                <a:cs typeface="Heebo" pitchFamily="34" charset="-120"/>
              </a:rPr>
              <a:t>Metaverse Marketplaces:</a:t>
            </a:r>
            <a:r>
              <a:rPr lang="en-US" sz="1750" dirty="0">
                <a:solidFill>
                  <a:srgbClr val="DCD7E5"/>
                </a:solidFill>
                <a:latin typeface="Heebo" pitchFamily="34" charset="0"/>
                <a:ea typeface="Heebo" pitchFamily="34" charset="-122"/>
                <a:cs typeface="Heebo" pitchFamily="34" charset="-120"/>
              </a:rPr>
              <a:t> Buy, sell, and display NFTs within the metaverse platforms.</a:t>
            </a:r>
            <a:endParaRPr lang="en-US" sz="1750" dirty="0"/>
          </a:p>
        </p:txBody>
      </p:sp>
      <p:pic>
        <p:nvPicPr>
          <p:cNvPr id="12"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833199" y="1426726"/>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Applications</a:t>
            </a:r>
            <a:endParaRPr lang="en-US" sz="4374" dirty="0"/>
          </a:p>
        </p:txBody>
      </p:sp>
      <p:sp>
        <p:nvSpPr>
          <p:cNvPr id="5" name="Shape 2"/>
          <p:cNvSpPr/>
          <p:nvPr/>
        </p:nvSpPr>
        <p:spPr>
          <a:xfrm>
            <a:off x="833199" y="2627948"/>
            <a:ext cx="499943" cy="499943"/>
          </a:xfrm>
          <a:prstGeom prst="roundRect">
            <a:avLst>
              <a:gd name="adj" fmla="val 20000"/>
            </a:avLst>
          </a:prstGeom>
          <a:solidFill>
            <a:srgbClr val="3C136D"/>
          </a:solidFill>
          <a:ln w="13811">
            <a:solidFill>
              <a:srgbClr val="481782"/>
            </a:solidFill>
            <a:prstDash val="solid"/>
          </a:ln>
        </p:spPr>
      </p:sp>
      <p:sp>
        <p:nvSpPr>
          <p:cNvPr id="6" name="Text 3"/>
          <p:cNvSpPr/>
          <p:nvPr/>
        </p:nvSpPr>
        <p:spPr>
          <a:xfrm>
            <a:off x="1022152" y="2669619"/>
            <a:ext cx="12192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7" name="Text 4"/>
          <p:cNvSpPr/>
          <p:nvPr/>
        </p:nvSpPr>
        <p:spPr>
          <a:xfrm>
            <a:off x="1555313" y="2704267"/>
            <a:ext cx="226314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Art Applications</a:t>
            </a:r>
            <a:endParaRPr lang="en-US" sz="2187" dirty="0"/>
          </a:p>
        </p:txBody>
      </p:sp>
      <p:sp>
        <p:nvSpPr>
          <p:cNvPr id="8" name="Text 5"/>
          <p:cNvSpPr/>
          <p:nvPr/>
        </p:nvSpPr>
        <p:spPr>
          <a:xfrm>
            <a:off x="1555313" y="3273623"/>
            <a:ext cx="2905601"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use of NFTs has transformed the art world, providing a new revenue stream for digital artists.</a:t>
            </a:r>
            <a:endParaRPr lang="en-US" sz="1750" dirty="0"/>
          </a:p>
        </p:txBody>
      </p:sp>
      <p:sp>
        <p:nvSpPr>
          <p:cNvPr id="9" name="Shape 6"/>
          <p:cNvSpPr/>
          <p:nvPr/>
        </p:nvSpPr>
        <p:spPr>
          <a:xfrm>
            <a:off x="4683085" y="2627948"/>
            <a:ext cx="499943" cy="499943"/>
          </a:xfrm>
          <a:prstGeom prst="roundRect">
            <a:avLst>
              <a:gd name="adj" fmla="val 20000"/>
            </a:avLst>
          </a:prstGeom>
          <a:solidFill>
            <a:srgbClr val="3C136D"/>
          </a:solidFill>
          <a:ln w="13811">
            <a:solidFill>
              <a:srgbClr val="481782"/>
            </a:solidFill>
            <a:prstDash val="solid"/>
          </a:ln>
        </p:spPr>
      </p:sp>
      <p:sp>
        <p:nvSpPr>
          <p:cNvPr id="10" name="Text 7"/>
          <p:cNvSpPr/>
          <p:nvPr/>
        </p:nvSpPr>
        <p:spPr>
          <a:xfrm>
            <a:off x="4837748" y="2669619"/>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1" name="Text 8"/>
          <p:cNvSpPr/>
          <p:nvPr/>
        </p:nvSpPr>
        <p:spPr>
          <a:xfrm>
            <a:off x="5405199" y="2704267"/>
            <a:ext cx="2905601" cy="694373"/>
          </a:xfrm>
          <a:prstGeom prst="rect">
            <a:avLst/>
          </a:prstGeom>
          <a:noFill/>
          <a:ln/>
        </p:spPr>
        <p:txBody>
          <a:bodyPr wrap="squar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Gaming Applications</a:t>
            </a:r>
            <a:endParaRPr lang="en-US" sz="2187" dirty="0"/>
          </a:p>
        </p:txBody>
      </p:sp>
      <p:sp>
        <p:nvSpPr>
          <p:cNvPr id="12" name="Text 9"/>
          <p:cNvSpPr/>
          <p:nvPr/>
        </p:nvSpPr>
        <p:spPr>
          <a:xfrm>
            <a:off x="5405199" y="3620810"/>
            <a:ext cx="290560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NFTs can be used to represent in-game assets that can be purchased and traded.</a:t>
            </a:r>
            <a:endParaRPr lang="en-US" sz="1750" dirty="0"/>
          </a:p>
        </p:txBody>
      </p:sp>
      <p:sp>
        <p:nvSpPr>
          <p:cNvPr id="13" name="Shape 10"/>
          <p:cNvSpPr/>
          <p:nvPr/>
        </p:nvSpPr>
        <p:spPr>
          <a:xfrm>
            <a:off x="833199" y="5090993"/>
            <a:ext cx="499943" cy="499943"/>
          </a:xfrm>
          <a:prstGeom prst="roundRect">
            <a:avLst>
              <a:gd name="adj" fmla="val 20000"/>
            </a:avLst>
          </a:prstGeom>
          <a:solidFill>
            <a:srgbClr val="3C136D"/>
          </a:solidFill>
          <a:ln w="13811">
            <a:solidFill>
              <a:srgbClr val="481782"/>
            </a:solidFill>
            <a:prstDash val="solid"/>
          </a:ln>
        </p:spPr>
      </p:sp>
      <p:sp>
        <p:nvSpPr>
          <p:cNvPr id="14" name="Text 11"/>
          <p:cNvSpPr/>
          <p:nvPr/>
        </p:nvSpPr>
        <p:spPr>
          <a:xfrm>
            <a:off x="987862" y="5132665"/>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15" name="Text 12"/>
          <p:cNvSpPr/>
          <p:nvPr/>
        </p:nvSpPr>
        <p:spPr>
          <a:xfrm>
            <a:off x="1555313" y="5167313"/>
            <a:ext cx="338328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Real Estate Applications</a:t>
            </a:r>
            <a:endParaRPr lang="en-US" sz="2187" dirty="0"/>
          </a:p>
        </p:txBody>
      </p:sp>
      <p:sp>
        <p:nvSpPr>
          <p:cNvPr id="16" name="Text 13"/>
          <p:cNvSpPr/>
          <p:nvPr/>
        </p:nvSpPr>
        <p:spPr>
          <a:xfrm>
            <a:off x="1555313" y="5736669"/>
            <a:ext cx="6755487"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NFTs are being used to represent ownership of properties, providing a more transparent and secure way of recording real estate transactions.</a:t>
            </a:r>
            <a:endParaRPr lang="en-US" sz="1750" dirty="0"/>
          </a:p>
        </p:txBody>
      </p:sp>
      <p:pic>
        <p:nvPicPr>
          <p:cNvPr id="17"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1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573">
            <a:solidFill>
              <a:srgbClr val="FFFFFF">
                <a:alpha val="16000"/>
              </a:srgbClr>
            </a:solidFill>
            <a:prstDash val="solid"/>
          </a:ln>
        </p:spPr>
      </p:sp>
      <p:sp>
        <p:nvSpPr>
          <p:cNvPr id="4" name="Text 1"/>
          <p:cNvSpPr/>
          <p:nvPr/>
        </p:nvSpPr>
        <p:spPr>
          <a:xfrm>
            <a:off x="2133957" y="601028"/>
            <a:ext cx="4363164" cy="681752"/>
          </a:xfrm>
          <a:prstGeom prst="rect">
            <a:avLst/>
          </a:prstGeom>
          <a:noFill/>
          <a:ln/>
        </p:spPr>
        <p:txBody>
          <a:bodyPr wrap="none" rtlCol="0" anchor="t"/>
          <a:lstStyle/>
          <a:p>
            <a:pPr marL="0" indent="0">
              <a:lnSpc>
                <a:spcPts val="5368"/>
              </a:lnSpc>
              <a:buNone/>
            </a:pPr>
            <a:r>
              <a:rPr lang="en-US" sz="4294" dirty="0">
                <a:solidFill>
                  <a:srgbClr val="F2F0F4"/>
                </a:solidFill>
                <a:latin typeface="Montserrat" pitchFamily="34" charset="0"/>
                <a:ea typeface="Montserrat" pitchFamily="34" charset="-122"/>
                <a:cs typeface="Montserrat" pitchFamily="34" charset="-120"/>
              </a:rPr>
              <a:t>Future Work</a:t>
            </a:r>
            <a:endParaRPr lang="en-US" sz="4294" dirty="0"/>
          </a:p>
        </p:txBody>
      </p:sp>
      <p:sp>
        <p:nvSpPr>
          <p:cNvPr id="5" name="Text 2"/>
          <p:cNvSpPr/>
          <p:nvPr/>
        </p:nvSpPr>
        <p:spPr>
          <a:xfrm>
            <a:off x="2133957" y="1828086"/>
            <a:ext cx="3098959" cy="817959"/>
          </a:xfrm>
          <a:prstGeom prst="rect">
            <a:avLst/>
          </a:prstGeom>
          <a:noFill/>
          <a:ln/>
        </p:spPr>
        <p:txBody>
          <a:bodyPr wrap="square" rtlCol="0" anchor="t"/>
          <a:lstStyle/>
          <a:p>
            <a:pPr marL="0" indent="0">
              <a:lnSpc>
                <a:spcPts val="3221"/>
              </a:lnSpc>
              <a:buNone/>
            </a:pPr>
            <a:r>
              <a:rPr lang="en-US" sz="2577" dirty="0">
                <a:solidFill>
                  <a:srgbClr val="F2F0F4"/>
                </a:solidFill>
                <a:latin typeface="Montserrat" pitchFamily="34" charset="0"/>
                <a:ea typeface="Montserrat" pitchFamily="34" charset="-122"/>
                <a:cs typeface="Montserrat" pitchFamily="34" charset="-120"/>
              </a:rPr>
              <a:t>Technological Advancements</a:t>
            </a:r>
            <a:endParaRPr lang="en-US" sz="2577" dirty="0"/>
          </a:p>
        </p:txBody>
      </p:sp>
      <p:sp>
        <p:nvSpPr>
          <p:cNvPr id="6" name="Text 3"/>
          <p:cNvSpPr/>
          <p:nvPr/>
        </p:nvSpPr>
        <p:spPr>
          <a:xfrm>
            <a:off x="2133957" y="2864168"/>
            <a:ext cx="3098959" cy="1744861"/>
          </a:xfrm>
          <a:prstGeom prst="rect">
            <a:avLst/>
          </a:prstGeom>
          <a:noFill/>
          <a:ln/>
        </p:spPr>
        <p:txBody>
          <a:bodyPr wrap="square" rtlCol="0" anchor="t"/>
          <a:lstStyle/>
          <a:p>
            <a:pPr marL="0" indent="0">
              <a:lnSpc>
                <a:spcPts val="2748"/>
              </a:lnSpc>
              <a:buNone/>
            </a:pPr>
            <a:r>
              <a:rPr lang="en-US" sz="1718" dirty="0">
                <a:solidFill>
                  <a:srgbClr val="DCD7E5"/>
                </a:solidFill>
                <a:latin typeface="Heebo" pitchFamily="34" charset="0"/>
                <a:ea typeface="Heebo" pitchFamily="34" charset="-122"/>
                <a:cs typeface="Heebo" pitchFamily="34" charset="-120"/>
              </a:rPr>
              <a:t>As blockchain technology continues to evolve, new NFT applications may emerge, such as for supply chain management </a:t>
            </a:r>
            <a:endParaRPr lang="en-US" sz="1718" dirty="0"/>
          </a:p>
        </p:txBody>
      </p:sp>
      <p:pic>
        <p:nvPicPr>
          <p:cNvPr id="7" name="Image 1" descr="preencoded.png"/>
          <p:cNvPicPr>
            <a:picLocks noChangeAspect="1"/>
          </p:cNvPicPr>
          <p:nvPr/>
        </p:nvPicPr>
        <p:blipFill>
          <a:blip r:embed="rId4"/>
          <a:stretch>
            <a:fillRect/>
          </a:stretch>
        </p:blipFill>
        <p:spPr>
          <a:xfrm>
            <a:off x="2133957" y="4854416"/>
            <a:ext cx="3098959" cy="1915239"/>
          </a:xfrm>
          <a:prstGeom prst="rect">
            <a:avLst/>
          </a:prstGeom>
        </p:spPr>
      </p:pic>
      <p:sp>
        <p:nvSpPr>
          <p:cNvPr id="8" name="Text 4"/>
          <p:cNvSpPr/>
          <p:nvPr/>
        </p:nvSpPr>
        <p:spPr>
          <a:xfrm>
            <a:off x="2133957" y="7042309"/>
            <a:ext cx="2181582" cy="340757"/>
          </a:xfrm>
          <a:prstGeom prst="rect">
            <a:avLst/>
          </a:prstGeom>
          <a:noFill/>
          <a:ln/>
        </p:spPr>
        <p:txBody>
          <a:bodyPr wrap="none" rtlCol="0" anchor="t"/>
          <a:lstStyle/>
          <a:p>
            <a:pPr marL="0" indent="0" algn="l">
              <a:lnSpc>
                <a:spcPts val="2684"/>
              </a:lnSpc>
              <a:buNone/>
            </a:pPr>
            <a:endParaRPr lang="en-US" sz="2147" dirty="0"/>
          </a:p>
        </p:txBody>
      </p:sp>
      <p:sp>
        <p:nvSpPr>
          <p:cNvPr id="9" name="Text 5"/>
          <p:cNvSpPr/>
          <p:nvPr/>
        </p:nvSpPr>
        <p:spPr>
          <a:xfrm>
            <a:off x="5772745" y="1828086"/>
            <a:ext cx="3098959" cy="817959"/>
          </a:xfrm>
          <a:prstGeom prst="rect">
            <a:avLst/>
          </a:prstGeom>
          <a:noFill/>
          <a:ln/>
        </p:spPr>
        <p:txBody>
          <a:bodyPr wrap="square" rtlCol="0" anchor="t"/>
          <a:lstStyle/>
          <a:p>
            <a:pPr marL="0" indent="0">
              <a:lnSpc>
                <a:spcPts val="3221"/>
              </a:lnSpc>
              <a:buNone/>
            </a:pPr>
            <a:r>
              <a:rPr lang="en-US" sz="2577" dirty="0">
                <a:solidFill>
                  <a:srgbClr val="F2F0F4"/>
                </a:solidFill>
                <a:latin typeface="Montserrat" pitchFamily="34" charset="0"/>
                <a:ea typeface="Montserrat" pitchFamily="34" charset="-122"/>
                <a:cs typeface="Montserrat" pitchFamily="34" charset="-120"/>
              </a:rPr>
              <a:t>Regulatory Frameworks</a:t>
            </a:r>
            <a:endParaRPr lang="en-US" sz="2577" dirty="0"/>
          </a:p>
        </p:txBody>
      </p:sp>
      <p:sp>
        <p:nvSpPr>
          <p:cNvPr id="10" name="Text 6"/>
          <p:cNvSpPr/>
          <p:nvPr/>
        </p:nvSpPr>
        <p:spPr>
          <a:xfrm>
            <a:off x="5772745" y="2864168"/>
            <a:ext cx="3098959" cy="1744861"/>
          </a:xfrm>
          <a:prstGeom prst="rect">
            <a:avLst/>
          </a:prstGeom>
          <a:noFill/>
          <a:ln/>
        </p:spPr>
        <p:txBody>
          <a:bodyPr wrap="square" rtlCol="0" anchor="t"/>
          <a:lstStyle/>
          <a:p>
            <a:pPr marL="0" indent="0">
              <a:lnSpc>
                <a:spcPts val="2748"/>
              </a:lnSpc>
              <a:buNone/>
            </a:pPr>
            <a:r>
              <a:rPr lang="en-US" sz="1718" dirty="0">
                <a:solidFill>
                  <a:srgbClr val="DCD7E5"/>
                </a:solidFill>
                <a:latin typeface="Heebo" pitchFamily="34" charset="0"/>
                <a:ea typeface="Heebo" pitchFamily="34" charset="-122"/>
                <a:cs typeface="Heebo" pitchFamily="34" charset="-120"/>
              </a:rPr>
              <a:t>Regulatory frameworks for NFTs are likely to emerge as the market grows, but this presents challenges such as balancing innovation and regulation.</a:t>
            </a:r>
            <a:endParaRPr lang="en-US" sz="1718" dirty="0"/>
          </a:p>
        </p:txBody>
      </p:sp>
      <p:pic>
        <p:nvPicPr>
          <p:cNvPr id="11" name="Image 2" descr="preencoded.png"/>
          <p:cNvPicPr>
            <a:picLocks noChangeAspect="1"/>
          </p:cNvPicPr>
          <p:nvPr/>
        </p:nvPicPr>
        <p:blipFill>
          <a:blip r:embed="rId5"/>
          <a:stretch>
            <a:fillRect/>
          </a:stretch>
        </p:blipFill>
        <p:spPr>
          <a:xfrm>
            <a:off x="5772745" y="4854416"/>
            <a:ext cx="3098959" cy="1915239"/>
          </a:xfrm>
          <a:prstGeom prst="rect">
            <a:avLst/>
          </a:prstGeom>
        </p:spPr>
      </p:pic>
      <p:sp>
        <p:nvSpPr>
          <p:cNvPr id="12" name="Text 7"/>
          <p:cNvSpPr/>
          <p:nvPr/>
        </p:nvSpPr>
        <p:spPr>
          <a:xfrm>
            <a:off x="5772745" y="7042309"/>
            <a:ext cx="2181582" cy="340757"/>
          </a:xfrm>
          <a:prstGeom prst="rect">
            <a:avLst/>
          </a:prstGeom>
          <a:noFill/>
          <a:ln/>
        </p:spPr>
        <p:txBody>
          <a:bodyPr wrap="none" rtlCol="0" anchor="t"/>
          <a:lstStyle/>
          <a:p>
            <a:pPr marL="0" indent="0" algn="l">
              <a:lnSpc>
                <a:spcPts val="2684"/>
              </a:lnSpc>
              <a:buNone/>
            </a:pPr>
            <a:endParaRPr lang="en-US" sz="2147" dirty="0"/>
          </a:p>
        </p:txBody>
      </p:sp>
      <p:sp>
        <p:nvSpPr>
          <p:cNvPr id="13" name="Text 8"/>
          <p:cNvSpPr/>
          <p:nvPr/>
        </p:nvSpPr>
        <p:spPr>
          <a:xfrm>
            <a:off x="9411533" y="1828086"/>
            <a:ext cx="3098959" cy="817959"/>
          </a:xfrm>
          <a:prstGeom prst="rect">
            <a:avLst/>
          </a:prstGeom>
          <a:noFill/>
          <a:ln/>
        </p:spPr>
        <p:txBody>
          <a:bodyPr wrap="square" rtlCol="0" anchor="t"/>
          <a:lstStyle/>
          <a:p>
            <a:pPr marL="0" indent="0">
              <a:lnSpc>
                <a:spcPts val="3221"/>
              </a:lnSpc>
              <a:buNone/>
            </a:pPr>
            <a:r>
              <a:rPr lang="en-US" sz="2577" dirty="0">
                <a:solidFill>
                  <a:srgbClr val="F2F0F4"/>
                </a:solidFill>
                <a:latin typeface="Montserrat" pitchFamily="34" charset="0"/>
                <a:ea typeface="Montserrat" pitchFamily="34" charset="-122"/>
                <a:cs typeface="Montserrat" pitchFamily="34" charset="-120"/>
              </a:rPr>
              <a:t>Community Engagement</a:t>
            </a:r>
            <a:endParaRPr lang="en-US" sz="2577" dirty="0"/>
          </a:p>
        </p:txBody>
      </p:sp>
      <p:sp>
        <p:nvSpPr>
          <p:cNvPr id="14" name="Text 9"/>
          <p:cNvSpPr/>
          <p:nvPr/>
        </p:nvSpPr>
        <p:spPr>
          <a:xfrm>
            <a:off x="9411533" y="2864168"/>
            <a:ext cx="3098959" cy="1395889"/>
          </a:xfrm>
          <a:prstGeom prst="rect">
            <a:avLst/>
          </a:prstGeom>
          <a:noFill/>
          <a:ln/>
        </p:spPr>
        <p:txBody>
          <a:bodyPr wrap="square" rtlCol="0" anchor="t"/>
          <a:lstStyle/>
          <a:p>
            <a:pPr marL="0" indent="0">
              <a:lnSpc>
                <a:spcPts val="2748"/>
              </a:lnSpc>
              <a:buNone/>
            </a:pPr>
            <a:r>
              <a:rPr lang="en-US" sz="1718" dirty="0">
                <a:solidFill>
                  <a:srgbClr val="DCD7E5"/>
                </a:solidFill>
                <a:latin typeface="Heebo" pitchFamily="34" charset="0"/>
                <a:ea typeface="Heebo" pitchFamily="34" charset="-122"/>
                <a:cs typeface="Heebo" pitchFamily="34" charset="-120"/>
              </a:rPr>
              <a:t>More efforts need to be made to engage diverse communities and promote an inclusive NFT market.</a:t>
            </a:r>
            <a:endParaRPr lang="en-US" sz="1718" dirty="0"/>
          </a:p>
        </p:txBody>
      </p:sp>
      <p:pic>
        <p:nvPicPr>
          <p:cNvPr id="15" name="Image 3" descr="preencoded.png"/>
          <p:cNvPicPr>
            <a:picLocks noChangeAspect="1"/>
          </p:cNvPicPr>
          <p:nvPr/>
        </p:nvPicPr>
        <p:blipFill>
          <a:blip r:embed="rId6"/>
          <a:stretch>
            <a:fillRect/>
          </a:stretch>
        </p:blipFill>
        <p:spPr>
          <a:xfrm>
            <a:off x="9411533" y="4505444"/>
            <a:ext cx="3098959" cy="1915239"/>
          </a:xfrm>
          <a:prstGeom prst="rect">
            <a:avLst/>
          </a:prstGeom>
        </p:spPr>
      </p:pic>
      <p:sp>
        <p:nvSpPr>
          <p:cNvPr id="16" name="Text 10"/>
          <p:cNvSpPr/>
          <p:nvPr/>
        </p:nvSpPr>
        <p:spPr>
          <a:xfrm>
            <a:off x="9411533" y="6693337"/>
            <a:ext cx="2181582" cy="340757"/>
          </a:xfrm>
          <a:prstGeom prst="rect">
            <a:avLst/>
          </a:prstGeom>
          <a:noFill/>
          <a:ln/>
        </p:spPr>
        <p:txBody>
          <a:bodyPr wrap="none" rtlCol="0" anchor="t"/>
          <a:lstStyle/>
          <a:p>
            <a:pPr marL="0" indent="0" algn="l">
              <a:lnSpc>
                <a:spcPts val="2684"/>
              </a:lnSpc>
              <a:buNone/>
            </a:pPr>
            <a:endParaRPr lang="en-US" sz="2147" dirty="0"/>
          </a:p>
        </p:txBody>
      </p:sp>
      <p:pic>
        <p:nvPicPr>
          <p:cNvPr id="17"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sp>
      <p:sp>
        <p:nvSpPr>
          <p:cNvPr id="6" name="Text 2"/>
          <p:cNvSpPr/>
          <p:nvPr/>
        </p:nvSpPr>
        <p:spPr>
          <a:xfrm>
            <a:off x="2037993" y="1947386"/>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Conclusion</a:t>
            </a:r>
            <a:endParaRPr lang="en-US" sz="4374" dirty="0"/>
          </a:p>
        </p:txBody>
      </p:sp>
      <p:sp>
        <p:nvSpPr>
          <p:cNvPr id="7" name="Shape 3"/>
          <p:cNvSpPr/>
          <p:nvPr/>
        </p:nvSpPr>
        <p:spPr>
          <a:xfrm>
            <a:off x="2037993" y="3148608"/>
            <a:ext cx="499943" cy="499943"/>
          </a:xfrm>
          <a:prstGeom prst="roundRect">
            <a:avLst>
              <a:gd name="adj" fmla="val 20000"/>
            </a:avLst>
          </a:prstGeom>
          <a:solidFill>
            <a:srgbClr val="3C136D"/>
          </a:solidFill>
          <a:ln w="13811">
            <a:solidFill>
              <a:srgbClr val="481782"/>
            </a:solidFill>
            <a:prstDash val="solid"/>
          </a:ln>
        </p:spPr>
      </p:sp>
      <p:sp>
        <p:nvSpPr>
          <p:cNvPr id="8" name="Text 4"/>
          <p:cNvSpPr/>
          <p:nvPr/>
        </p:nvSpPr>
        <p:spPr>
          <a:xfrm>
            <a:off x="2226945" y="3190280"/>
            <a:ext cx="12192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9" name="Text 5"/>
          <p:cNvSpPr/>
          <p:nvPr/>
        </p:nvSpPr>
        <p:spPr>
          <a:xfrm>
            <a:off x="2760107" y="3224927"/>
            <a:ext cx="328422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Summary of Key Points</a:t>
            </a:r>
            <a:endParaRPr lang="en-US" sz="2187" dirty="0"/>
          </a:p>
        </p:txBody>
      </p:sp>
      <p:sp>
        <p:nvSpPr>
          <p:cNvPr id="10" name="Text 6"/>
          <p:cNvSpPr/>
          <p:nvPr/>
        </p:nvSpPr>
        <p:spPr>
          <a:xfrm>
            <a:off x="2760107" y="3794284"/>
            <a:ext cx="4444008" cy="2487811"/>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NFTs are unique digital assets that have gained significant attention and value in recent years. They have transformed the art world, gaming, and real estate. Despite their potential, NFTs face challenges related to legality, copyright, environmental impact, and accessibility.</a:t>
            </a:r>
            <a:endParaRPr lang="en-US" sz="1750" dirty="0"/>
          </a:p>
        </p:txBody>
      </p:sp>
      <p:sp>
        <p:nvSpPr>
          <p:cNvPr id="11" name="Shape 7"/>
          <p:cNvSpPr/>
          <p:nvPr/>
        </p:nvSpPr>
        <p:spPr>
          <a:xfrm>
            <a:off x="7426285" y="3148608"/>
            <a:ext cx="499943" cy="499943"/>
          </a:xfrm>
          <a:prstGeom prst="roundRect">
            <a:avLst>
              <a:gd name="adj" fmla="val 20000"/>
            </a:avLst>
          </a:prstGeom>
          <a:solidFill>
            <a:srgbClr val="3C136D"/>
          </a:solidFill>
          <a:ln w="13811">
            <a:solidFill>
              <a:srgbClr val="481782"/>
            </a:solidFill>
            <a:prstDash val="solid"/>
          </a:ln>
        </p:spPr>
      </p:sp>
      <p:sp>
        <p:nvSpPr>
          <p:cNvPr id="12" name="Text 8"/>
          <p:cNvSpPr/>
          <p:nvPr/>
        </p:nvSpPr>
        <p:spPr>
          <a:xfrm>
            <a:off x="7580948" y="3190280"/>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3" name="Text 9"/>
          <p:cNvSpPr/>
          <p:nvPr/>
        </p:nvSpPr>
        <p:spPr>
          <a:xfrm>
            <a:off x="8148399" y="3224927"/>
            <a:ext cx="350520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Future Prospects of NFTs</a:t>
            </a:r>
            <a:endParaRPr lang="en-US" sz="2187" dirty="0"/>
          </a:p>
        </p:txBody>
      </p:sp>
      <p:sp>
        <p:nvSpPr>
          <p:cNvPr id="14" name="Text 10"/>
          <p:cNvSpPr/>
          <p:nvPr/>
        </p:nvSpPr>
        <p:spPr>
          <a:xfrm>
            <a:off x="8148399" y="3794284"/>
            <a:ext cx="4444008"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NFTs have the potential to change the way we think about ownership and value, but to fully realize this potential, innovative solutions are necessary to promote a sustainable and inclusive NFT market.</a:t>
            </a:r>
            <a:endParaRPr lang="en-US" sz="1750" dirty="0"/>
          </a:p>
        </p:txBody>
      </p:sp>
      <p:pic>
        <p:nvPicPr>
          <p:cNvPr id="15"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sp>
      <p:sp>
        <p:nvSpPr>
          <p:cNvPr id="6" name="Text 2"/>
          <p:cNvSpPr/>
          <p:nvPr/>
        </p:nvSpPr>
        <p:spPr>
          <a:xfrm>
            <a:off x="2037993" y="1199198"/>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References</a:t>
            </a:r>
            <a:endParaRPr lang="en-US" sz="4374" dirty="0"/>
          </a:p>
        </p:txBody>
      </p:sp>
      <p:sp>
        <p:nvSpPr>
          <p:cNvPr id="7" name="Text 3"/>
          <p:cNvSpPr/>
          <p:nvPr/>
        </p:nvSpPr>
        <p:spPr>
          <a:xfrm>
            <a:off x="2037993" y="2226826"/>
            <a:ext cx="10554414"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[1] Saeed Banaeian Far a, Seyed Mojtaba Hosseini Bamakan b c, Qiang Qu c, Qingshan Jiang c, "A Review of Non-fungible Tokens Applications in the Real-world and Metaverse". ScienceDirect (2022)</a:t>
            </a:r>
            <a:endParaRPr lang="en-US" sz="1750" dirty="0"/>
          </a:p>
        </p:txBody>
      </p:sp>
      <p:sp>
        <p:nvSpPr>
          <p:cNvPr id="8" name="Text 4"/>
          <p:cNvSpPr/>
          <p:nvPr/>
        </p:nvSpPr>
        <p:spPr>
          <a:xfrm>
            <a:off x="2037993" y="3187541"/>
            <a:ext cx="10554414"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[2] Annamma Joy, Ying Zhu, Camilo Peña, Myriam Brouard, "Digital future of luxury brands: Metaverse, digital fashion, and non-fungible tokens". Wiley Online Library (2022)</a:t>
            </a:r>
            <a:endParaRPr lang="en-US" sz="1750" dirty="0"/>
          </a:p>
        </p:txBody>
      </p:sp>
      <p:sp>
        <p:nvSpPr>
          <p:cNvPr id="9" name="Text 5"/>
          <p:cNvSpPr/>
          <p:nvPr/>
        </p:nvSpPr>
        <p:spPr>
          <a:xfrm>
            <a:off x="2037993" y="4148257"/>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[3] Brian King, "Metaverse and non-fungible tokens (NFTs): what they mean for IP". Clarivate (2022)</a:t>
            </a:r>
            <a:endParaRPr lang="en-US" sz="1750" dirty="0"/>
          </a:p>
        </p:txBody>
      </p:sp>
      <p:sp>
        <p:nvSpPr>
          <p:cNvPr id="10" name="Text 6"/>
          <p:cNvSpPr/>
          <p:nvPr/>
        </p:nvSpPr>
        <p:spPr>
          <a:xfrm>
            <a:off x="2037993" y="4753570"/>
            <a:ext cx="10554414"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[4] Hong Bao, David Roubaud, "Non-Fungible Token: A Systematic Review and Research Agenda". MDPI (2022).</a:t>
            </a:r>
            <a:endParaRPr lang="en-US" sz="1750" dirty="0"/>
          </a:p>
        </p:txBody>
      </p:sp>
      <p:sp>
        <p:nvSpPr>
          <p:cNvPr id="11" name="Text 7"/>
          <p:cNvSpPr/>
          <p:nvPr/>
        </p:nvSpPr>
        <p:spPr>
          <a:xfrm>
            <a:off x="2037993" y="5714286"/>
            <a:ext cx="10554414"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[5] Najam A. Anjum, Mubashir Husain Rehmani, "Non-Fungible Tokens in Business and Management -- A Review".  arXiv (2022)</a:t>
            </a:r>
            <a:endParaRPr lang="en-US" sz="1750" dirty="0"/>
          </a:p>
        </p:txBody>
      </p:sp>
      <p:sp>
        <p:nvSpPr>
          <p:cNvPr id="12" name="Text 8"/>
          <p:cNvSpPr/>
          <p:nvPr/>
        </p:nvSpPr>
        <p:spPr>
          <a:xfrm>
            <a:off x="2037993" y="6675001"/>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[6] Alfredo J. Perez, Badis Hammi Sherali Zeadally, "Non-Fungible Tokens: A Review". IEEE(2022)</a:t>
            </a:r>
            <a:endParaRPr lang="en-US" sz="1750" dirty="0"/>
          </a:p>
        </p:txBody>
      </p:sp>
      <p:pic>
        <p:nvPicPr>
          <p:cNvPr id="13"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sp>
      <p:sp>
        <p:nvSpPr>
          <p:cNvPr id="6" name="Text 2"/>
          <p:cNvSpPr/>
          <p:nvPr/>
        </p:nvSpPr>
        <p:spPr>
          <a:xfrm>
            <a:off x="2037993" y="1646396"/>
            <a:ext cx="486156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Table of Contents</a:t>
            </a:r>
            <a:endParaRPr lang="en-US" sz="4374" dirty="0"/>
          </a:p>
        </p:txBody>
      </p:sp>
      <p:sp>
        <p:nvSpPr>
          <p:cNvPr id="7" name="Text 3"/>
          <p:cNvSpPr/>
          <p:nvPr/>
        </p:nvSpPr>
        <p:spPr>
          <a:xfrm>
            <a:off x="2393394" y="2674025"/>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Abstract</a:t>
            </a:r>
            <a:endParaRPr lang="en-US" sz="1750" dirty="0"/>
          </a:p>
        </p:txBody>
      </p:sp>
      <p:sp>
        <p:nvSpPr>
          <p:cNvPr id="8" name="Text 4"/>
          <p:cNvSpPr/>
          <p:nvPr/>
        </p:nvSpPr>
        <p:spPr>
          <a:xfrm>
            <a:off x="2393394" y="3118247"/>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Introduction</a:t>
            </a:r>
            <a:endParaRPr lang="en-US" sz="1750" dirty="0"/>
          </a:p>
        </p:txBody>
      </p:sp>
      <p:sp>
        <p:nvSpPr>
          <p:cNvPr id="9" name="Text 5"/>
          <p:cNvSpPr/>
          <p:nvPr/>
        </p:nvSpPr>
        <p:spPr>
          <a:xfrm>
            <a:off x="2393394" y="3562469"/>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Literature Review</a:t>
            </a:r>
            <a:endParaRPr lang="en-US" sz="1750" dirty="0"/>
          </a:p>
        </p:txBody>
      </p:sp>
      <p:sp>
        <p:nvSpPr>
          <p:cNvPr id="10" name="Text 6"/>
          <p:cNvSpPr/>
          <p:nvPr/>
        </p:nvSpPr>
        <p:spPr>
          <a:xfrm>
            <a:off x="2393394" y="4006691"/>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Problem Statement and Objective</a:t>
            </a:r>
            <a:endParaRPr lang="en-US" sz="1750" dirty="0"/>
          </a:p>
        </p:txBody>
      </p:sp>
      <p:sp>
        <p:nvSpPr>
          <p:cNvPr id="11" name="Text 7"/>
          <p:cNvSpPr/>
          <p:nvPr/>
        </p:nvSpPr>
        <p:spPr>
          <a:xfrm>
            <a:off x="2393394" y="4450913"/>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Algorithm Used</a:t>
            </a:r>
            <a:endParaRPr lang="en-US" sz="1750" dirty="0"/>
          </a:p>
        </p:txBody>
      </p:sp>
      <p:sp>
        <p:nvSpPr>
          <p:cNvPr id="12" name="Text 8"/>
          <p:cNvSpPr/>
          <p:nvPr/>
        </p:nvSpPr>
        <p:spPr>
          <a:xfrm>
            <a:off x="2393394" y="4895136"/>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Working</a:t>
            </a:r>
            <a:endParaRPr lang="en-US" sz="1750" dirty="0"/>
          </a:p>
        </p:txBody>
      </p:sp>
      <p:sp>
        <p:nvSpPr>
          <p:cNvPr id="13" name="Text 9"/>
          <p:cNvSpPr/>
          <p:nvPr/>
        </p:nvSpPr>
        <p:spPr>
          <a:xfrm>
            <a:off x="2393394" y="5339358"/>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Future Work</a:t>
            </a:r>
            <a:endParaRPr lang="en-US" sz="1750" dirty="0"/>
          </a:p>
        </p:txBody>
      </p:sp>
      <p:sp>
        <p:nvSpPr>
          <p:cNvPr id="14" name="Text 10"/>
          <p:cNvSpPr/>
          <p:nvPr/>
        </p:nvSpPr>
        <p:spPr>
          <a:xfrm>
            <a:off x="2393394" y="5783580"/>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Conclusion</a:t>
            </a:r>
            <a:endParaRPr lang="en-US" sz="1750" dirty="0"/>
          </a:p>
        </p:txBody>
      </p:sp>
      <p:sp>
        <p:nvSpPr>
          <p:cNvPr id="15" name="Text 11"/>
          <p:cNvSpPr/>
          <p:nvPr/>
        </p:nvSpPr>
        <p:spPr>
          <a:xfrm>
            <a:off x="2393394" y="6227802"/>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References</a:t>
            </a:r>
            <a:endParaRPr lang="en-US" sz="1750" dirty="0"/>
          </a:p>
        </p:txBody>
      </p:sp>
      <p:pic>
        <p:nvPicPr>
          <p:cNvPr id="16"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054423"/>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Abstract</a:t>
            </a:r>
            <a:endParaRPr lang="en-US" sz="4374" dirty="0"/>
          </a:p>
        </p:txBody>
      </p:sp>
      <p:sp>
        <p:nvSpPr>
          <p:cNvPr id="6" name="Text 2"/>
          <p:cNvSpPr/>
          <p:nvPr/>
        </p:nvSpPr>
        <p:spPr>
          <a:xfrm>
            <a:off x="833199" y="3082052"/>
            <a:ext cx="7477601" cy="2132409"/>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 comprehensive review of the applications of Non-Fungible Tokens (NFTs) in the real world and the Metaverse. It explores the growth and popularity of NFTs, their various applications in industries, and their potential use in the virtual world. The study highlights the role of NFTs in identity management and ownership rights of digital assets. It also discusses future directions for NFT applications in industry and academic research.</a:t>
            </a:r>
            <a:endParaRPr lang="en-US" sz="1750" dirty="0"/>
          </a:p>
        </p:txBody>
      </p:sp>
      <p:sp>
        <p:nvSpPr>
          <p:cNvPr id="7" name="Text 3"/>
          <p:cNvSpPr/>
          <p:nvPr/>
        </p:nvSpPr>
        <p:spPr>
          <a:xfrm>
            <a:off x="833199" y="5464373"/>
            <a:ext cx="747760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Keywords: Blockchain; Identity management; NFT applications; Ownership proof; Virtual world</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2301597"/>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Introduction</a:t>
            </a:r>
            <a:endParaRPr lang="en-US" sz="4374" dirty="0"/>
          </a:p>
        </p:txBody>
      </p:sp>
      <p:sp>
        <p:nvSpPr>
          <p:cNvPr id="5" name="Text 2"/>
          <p:cNvSpPr/>
          <p:nvPr/>
        </p:nvSpPr>
        <p:spPr>
          <a:xfrm>
            <a:off x="2393394" y="3440311"/>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Non-fungible tokens (NFTs) are unique digital assets that are stored on a blockchain.</a:t>
            </a:r>
            <a:endParaRPr lang="en-US" sz="1750" dirty="0"/>
          </a:p>
        </p:txBody>
      </p:sp>
      <p:sp>
        <p:nvSpPr>
          <p:cNvPr id="6" name="Text 3"/>
          <p:cNvSpPr/>
          <p:nvPr/>
        </p:nvSpPr>
        <p:spPr>
          <a:xfrm>
            <a:off x="2393394" y="3884533"/>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They have gained popularity in both the real world and the metaverse.</a:t>
            </a:r>
            <a:endParaRPr lang="en-US" sz="1750" dirty="0"/>
          </a:p>
        </p:txBody>
      </p:sp>
      <p:sp>
        <p:nvSpPr>
          <p:cNvPr id="7" name="Text 4"/>
          <p:cNvSpPr/>
          <p:nvPr/>
        </p:nvSpPr>
        <p:spPr>
          <a:xfrm>
            <a:off x="2393394" y="4328755"/>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In the real world, NFTs are used for various applications such as art, collectibles, and virtual real estate.</a:t>
            </a:r>
            <a:endParaRPr lang="en-US" sz="1750" dirty="0"/>
          </a:p>
        </p:txBody>
      </p:sp>
      <p:sp>
        <p:nvSpPr>
          <p:cNvPr id="8" name="Text 5"/>
          <p:cNvSpPr/>
          <p:nvPr/>
        </p:nvSpPr>
        <p:spPr>
          <a:xfrm>
            <a:off x="2393394" y="4772978"/>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In the metaverse, NFTs enable users to own and trade virtual assets like avatars, virtual land, and virtual goods.</a:t>
            </a:r>
            <a:endParaRPr lang="en-US" sz="1750" dirty="0"/>
          </a:p>
        </p:txBody>
      </p:sp>
      <p:sp>
        <p:nvSpPr>
          <p:cNvPr id="9" name="Text 6"/>
          <p:cNvSpPr/>
          <p:nvPr/>
        </p:nvSpPr>
        <p:spPr>
          <a:xfrm>
            <a:off x="2393394" y="5572601"/>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These applications have created new opportunities for creators, artists, and investors.</a:t>
            </a:r>
            <a:endParaRPr lang="en-US" sz="1750" dirty="0"/>
          </a:p>
        </p:txBody>
      </p:sp>
      <p:pic>
        <p:nvPicPr>
          <p:cNvPr id="10"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798909"/>
            <a:ext cx="486156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Literature Review</a:t>
            </a:r>
            <a:endParaRPr lang="en-US" sz="4374" dirty="0"/>
          </a:p>
        </p:txBody>
      </p:sp>
      <p:sp>
        <p:nvSpPr>
          <p:cNvPr id="5" name="Shape 2"/>
          <p:cNvSpPr/>
          <p:nvPr/>
        </p:nvSpPr>
        <p:spPr>
          <a:xfrm>
            <a:off x="2037993" y="1937623"/>
            <a:ext cx="10554414" cy="5492948"/>
          </a:xfrm>
          <a:prstGeom prst="roundRect">
            <a:avLst>
              <a:gd name="adj" fmla="val 1820"/>
            </a:avLst>
          </a:prstGeom>
          <a:noFill/>
          <a:ln w="13811">
            <a:solidFill>
              <a:srgbClr val="FFFFFF">
                <a:alpha val="24000"/>
              </a:srgbClr>
            </a:solidFill>
            <a:prstDash val="solid"/>
          </a:ln>
        </p:spPr>
      </p:sp>
      <p:sp>
        <p:nvSpPr>
          <p:cNvPr id="6" name="Shape 3"/>
          <p:cNvSpPr/>
          <p:nvPr/>
        </p:nvSpPr>
        <p:spPr>
          <a:xfrm>
            <a:off x="2051804" y="1951434"/>
            <a:ext cx="10526792" cy="637103"/>
          </a:xfrm>
          <a:prstGeom prst="rect">
            <a:avLst/>
          </a:prstGeom>
          <a:solidFill>
            <a:srgbClr val="FFFFFF">
              <a:alpha val="4000"/>
            </a:srgbClr>
          </a:solidFill>
          <a:ln/>
        </p:spPr>
      </p:sp>
      <p:sp>
        <p:nvSpPr>
          <p:cNvPr id="7" name="Text 4"/>
          <p:cNvSpPr/>
          <p:nvPr/>
        </p:nvSpPr>
        <p:spPr>
          <a:xfrm>
            <a:off x="2274332" y="2092285"/>
            <a:ext cx="1680329" cy="355402"/>
          </a:xfrm>
          <a:prstGeom prst="rect">
            <a:avLst/>
          </a:prstGeom>
          <a:noFill/>
          <a:ln/>
        </p:spPr>
        <p:txBody>
          <a:bodyPr wrap="none" rtlCol="0" anchor="t"/>
          <a:lstStyle/>
          <a:p>
            <a:pPr marL="0" indent="0" algn="ctr">
              <a:lnSpc>
                <a:spcPts val="2799"/>
              </a:lnSpc>
              <a:buNone/>
            </a:pPr>
            <a:r>
              <a:rPr lang="en-US" sz="1750" b="1" u="sng" dirty="0">
                <a:solidFill>
                  <a:srgbClr val="DCD7E5"/>
                </a:solidFill>
                <a:latin typeface="Heebo" pitchFamily="34" charset="0"/>
                <a:ea typeface="Heebo" pitchFamily="34" charset="-122"/>
                <a:cs typeface="Heebo" pitchFamily="34" charset="-120"/>
              </a:rPr>
              <a:t>Title</a:t>
            </a:r>
            <a:endParaRPr lang="en-US" sz="1750" dirty="0"/>
          </a:p>
        </p:txBody>
      </p:sp>
      <p:sp>
        <p:nvSpPr>
          <p:cNvPr id="8" name="Text 5"/>
          <p:cNvSpPr/>
          <p:nvPr/>
        </p:nvSpPr>
        <p:spPr>
          <a:xfrm>
            <a:off x="4406622" y="2092285"/>
            <a:ext cx="600670" cy="355402"/>
          </a:xfrm>
          <a:prstGeom prst="rect">
            <a:avLst/>
          </a:prstGeom>
          <a:noFill/>
          <a:ln/>
        </p:spPr>
        <p:txBody>
          <a:bodyPr wrap="none" rtlCol="0" anchor="t"/>
          <a:lstStyle/>
          <a:p>
            <a:pPr marL="0" indent="0" algn="ctr">
              <a:lnSpc>
                <a:spcPts val="2799"/>
              </a:lnSpc>
              <a:buNone/>
            </a:pPr>
            <a:r>
              <a:rPr lang="en-US" sz="1750" b="1" u="sng" dirty="0">
                <a:solidFill>
                  <a:srgbClr val="DCD7E5"/>
                </a:solidFill>
                <a:latin typeface="Heebo" pitchFamily="34" charset="0"/>
                <a:ea typeface="Heebo" pitchFamily="34" charset="-122"/>
                <a:cs typeface="Heebo" pitchFamily="34" charset="-120"/>
              </a:rPr>
              <a:t>Year</a:t>
            </a:r>
            <a:endParaRPr lang="en-US" sz="1750" dirty="0"/>
          </a:p>
        </p:txBody>
      </p:sp>
      <p:sp>
        <p:nvSpPr>
          <p:cNvPr id="9" name="Text 6"/>
          <p:cNvSpPr/>
          <p:nvPr/>
        </p:nvSpPr>
        <p:spPr>
          <a:xfrm>
            <a:off x="5459254" y="2092285"/>
            <a:ext cx="1134308" cy="355402"/>
          </a:xfrm>
          <a:prstGeom prst="rect">
            <a:avLst/>
          </a:prstGeom>
          <a:noFill/>
          <a:ln/>
        </p:spPr>
        <p:txBody>
          <a:bodyPr wrap="none" rtlCol="0" anchor="t"/>
          <a:lstStyle/>
          <a:p>
            <a:pPr marL="0" indent="0" algn="ctr">
              <a:lnSpc>
                <a:spcPts val="2799"/>
              </a:lnSpc>
              <a:buNone/>
            </a:pPr>
            <a:r>
              <a:rPr lang="en-US" sz="1750" b="1" u="sng" dirty="0">
                <a:solidFill>
                  <a:srgbClr val="DCD7E5"/>
                </a:solidFill>
                <a:latin typeface="Heebo" pitchFamily="34" charset="0"/>
                <a:ea typeface="Heebo" pitchFamily="34" charset="-122"/>
                <a:cs typeface="Heebo" pitchFamily="34" charset="-120"/>
              </a:rPr>
              <a:t>Publication</a:t>
            </a:r>
            <a:endParaRPr lang="en-US" sz="1750" dirty="0"/>
          </a:p>
        </p:txBody>
      </p:sp>
      <p:sp>
        <p:nvSpPr>
          <p:cNvPr id="10" name="Text 7"/>
          <p:cNvSpPr/>
          <p:nvPr/>
        </p:nvSpPr>
        <p:spPr>
          <a:xfrm>
            <a:off x="7045523" y="2092285"/>
            <a:ext cx="1388031" cy="355402"/>
          </a:xfrm>
          <a:prstGeom prst="rect">
            <a:avLst/>
          </a:prstGeom>
          <a:noFill/>
          <a:ln/>
        </p:spPr>
        <p:txBody>
          <a:bodyPr wrap="none" rtlCol="0" anchor="t"/>
          <a:lstStyle/>
          <a:p>
            <a:pPr marL="0" indent="0" algn="ctr">
              <a:lnSpc>
                <a:spcPts val="2799"/>
              </a:lnSpc>
              <a:buNone/>
            </a:pPr>
            <a:r>
              <a:rPr lang="en-US" sz="1750" b="1" u="sng" dirty="0">
                <a:solidFill>
                  <a:srgbClr val="DCD7E5"/>
                </a:solidFill>
                <a:latin typeface="Heebo" pitchFamily="34" charset="0"/>
                <a:ea typeface="Heebo" pitchFamily="34" charset="-122"/>
                <a:cs typeface="Heebo" pitchFamily="34" charset="-120"/>
              </a:rPr>
              <a:t>Authors</a:t>
            </a:r>
            <a:endParaRPr lang="en-US" sz="1750" dirty="0"/>
          </a:p>
        </p:txBody>
      </p:sp>
      <p:sp>
        <p:nvSpPr>
          <p:cNvPr id="11" name="Text 8"/>
          <p:cNvSpPr/>
          <p:nvPr/>
        </p:nvSpPr>
        <p:spPr>
          <a:xfrm>
            <a:off x="8885515" y="2092285"/>
            <a:ext cx="3470910" cy="355402"/>
          </a:xfrm>
          <a:prstGeom prst="rect">
            <a:avLst/>
          </a:prstGeom>
          <a:noFill/>
          <a:ln/>
        </p:spPr>
        <p:txBody>
          <a:bodyPr wrap="none" rtlCol="0" anchor="t"/>
          <a:lstStyle/>
          <a:p>
            <a:pPr marL="0" indent="0" algn="ctr">
              <a:lnSpc>
                <a:spcPts val="2799"/>
              </a:lnSpc>
              <a:buNone/>
            </a:pPr>
            <a:r>
              <a:rPr lang="en-US" sz="1750" b="1" u="sng" dirty="0">
                <a:solidFill>
                  <a:srgbClr val="DCD7E5"/>
                </a:solidFill>
                <a:latin typeface="Heebo" pitchFamily="34" charset="0"/>
                <a:ea typeface="Heebo" pitchFamily="34" charset="-122"/>
                <a:cs typeface="Heebo" pitchFamily="34" charset="-120"/>
              </a:rPr>
              <a:t>Methodology</a:t>
            </a:r>
            <a:endParaRPr lang="en-US" sz="1750" dirty="0"/>
          </a:p>
        </p:txBody>
      </p:sp>
      <p:sp>
        <p:nvSpPr>
          <p:cNvPr id="12" name="Shape 9"/>
          <p:cNvSpPr/>
          <p:nvPr/>
        </p:nvSpPr>
        <p:spPr>
          <a:xfrm>
            <a:off x="2051804" y="2588538"/>
            <a:ext cx="10526792" cy="2414111"/>
          </a:xfrm>
          <a:prstGeom prst="rect">
            <a:avLst/>
          </a:prstGeom>
          <a:solidFill>
            <a:srgbClr val="000000">
              <a:alpha val="4000"/>
            </a:srgbClr>
          </a:solidFill>
          <a:ln/>
        </p:spPr>
      </p:sp>
      <p:sp>
        <p:nvSpPr>
          <p:cNvPr id="13" name="Text 10"/>
          <p:cNvSpPr/>
          <p:nvPr/>
        </p:nvSpPr>
        <p:spPr>
          <a:xfrm>
            <a:off x="2274332" y="2729389"/>
            <a:ext cx="1680329"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 Review of Non-fungible Tokens Applications in the Real-world and Metaverse</a:t>
            </a:r>
            <a:endParaRPr lang="en-US" sz="1750" dirty="0"/>
          </a:p>
        </p:txBody>
      </p:sp>
      <p:sp>
        <p:nvSpPr>
          <p:cNvPr id="14" name="Text 11"/>
          <p:cNvSpPr/>
          <p:nvPr/>
        </p:nvSpPr>
        <p:spPr>
          <a:xfrm>
            <a:off x="4406622" y="2729389"/>
            <a:ext cx="600670"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2022</a:t>
            </a:r>
            <a:endParaRPr lang="en-US" sz="1750" dirty="0"/>
          </a:p>
        </p:txBody>
      </p:sp>
      <p:sp>
        <p:nvSpPr>
          <p:cNvPr id="15" name="Text 12"/>
          <p:cNvSpPr/>
          <p:nvPr/>
        </p:nvSpPr>
        <p:spPr>
          <a:xfrm>
            <a:off x="5459254" y="2729389"/>
            <a:ext cx="1134308"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Science Direct</a:t>
            </a:r>
            <a:endParaRPr lang="en-US" sz="1750" dirty="0"/>
          </a:p>
        </p:txBody>
      </p:sp>
      <p:sp>
        <p:nvSpPr>
          <p:cNvPr id="16" name="Text 13"/>
          <p:cNvSpPr/>
          <p:nvPr/>
        </p:nvSpPr>
        <p:spPr>
          <a:xfrm>
            <a:off x="7045523" y="2729389"/>
            <a:ext cx="1388031" cy="2132409"/>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Saeed Banaeian Far a, Seyed Mojtaba Hosseini Bamakan b c, </a:t>
            </a:r>
            <a:endParaRPr lang="en-US" sz="1750" dirty="0"/>
          </a:p>
        </p:txBody>
      </p:sp>
      <p:sp>
        <p:nvSpPr>
          <p:cNvPr id="17" name="Text 14"/>
          <p:cNvSpPr/>
          <p:nvPr/>
        </p:nvSpPr>
        <p:spPr>
          <a:xfrm>
            <a:off x="8885515" y="2729389"/>
            <a:ext cx="3470910" cy="2132409"/>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Use of NFTs to represent ownership of digital assets, to create new forms of gaming experiences, and facilitate financial transactions. Impact of NFTs on the metaverse, a virtual world</a:t>
            </a:r>
            <a:endParaRPr lang="en-US" sz="1750" dirty="0"/>
          </a:p>
        </p:txBody>
      </p:sp>
      <p:sp>
        <p:nvSpPr>
          <p:cNvPr id="18" name="Shape 15"/>
          <p:cNvSpPr/>
          <p:nvPr/>
        </p:nvSpPr>
        <p:spPr>
          <a:xfrm>
            <a:off x="2051804" y="5002649"/>
            <a:ext cx="10526792" cy="2414111"/>
          </a:xfrm>
          <a:prstGeom prst="rect">
            <a:avLst/>
          </a:prstGeom>
          <a:solidFill>
            <a:srgbClr val="FFFFFF">
              <a:alpha val="4000"/>
            </a:srgbClr>
          </a:solidFill>
          <a:ln/>
        </p:spPr>
      </p:sp>
      <p:sp>
        <p:nvSpPr>
          <p:cNvPr id="19" name="Text 16"/>
          <p:cNvSpPr/>
          <p:nvPr/>
        </p:nvSpPr>
        <p:spPr>
          <a:xfrm>
            <a:off x="2274332" y="5143500"/>
            <a:ext cx="1680329" cy="2132409"/>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Digital future of luxury brands: Metaverse, digital fashion, and non-fungible tokens</a:t>
            </a:r>
            <a:endParaRPr lang="en-US" sz="1750" dirty="0"/>
          </a:p>
        </p:txBody>
      </p:sp>
      <p:sp>
        <p:nvSpPr>
          <p:cNvPr id="20" name="Text 17"/>
          <p:cNvSpPr/>
          <p:nvPr/>
        </p:nvSpPr>
        <p:spPr>
          <a:xfrm>
            <a:off x="4406622" y="5143500"/>
            <a:ext cx="600670"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2022</a:t>
            </a:r>
            <a:endParaRPr lang="en-US" sz="1750" dirty="0"/>
          </a:p>
        </p:txBody>
      </p:sp>
      <p:sp>
        <p:nvSpPr>
          <p:cNvPr id="21" name="Text 18"/>
          <p:cNvSpPr/>
          <p:nvPr/>
        </p:nvSpPr>
        <p:spPr>
          <a:xfrm>
            <a:off x="5459254" y="5143500"/>
            <a:ext cx="1134308"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Journal of Strategic Marketing</a:t>
            </a:r>
            <a:endParaRPr lang="en-US" sz="1750" dirty="0"/>
          </a:p>
        </p:txBody>
      </p:sp>
      <p:sp>
        <p:nvSpPr>
          <p:cNvPr id="22" name="Text 19"/>
          <p:cNvSpPr/>
          <p:nvPr/>
        </p:nvSpPr>
        <p:spPr>
          <a:xfrm>
            <a:off x="7045523" y="5143500"/>
            <a:ext cx="1388031"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Choi and Kim</a:t>
            </a:r>
            <a:endParaRPr lang="en-US" sz="1750" dirty="0"/>
          </a:p>
        </p:txBody>
      </p:sp>
      <p:sp>
        <p:nvSpPr>
          <p:cNvPr id="23" name="Text 20"/>
          <p:cNvSpPr/>
          <p:nvPr/>
        </p:nvSpPr>
        <p:spPr>
          <a:xfrm>
            <a:off x="8885515" y="5143500"/>
            <a:ext cx="3470910"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Theoretical framework development to explore digital fashion's impact on consumer behavior</a:t>
            </a:r>
            <a:endParaRPr lang="en-US" sz="1750" dirty="0"/>
          </a:p>
        </p:txBody>
      </p:sp>
      <p:pic>
        <p:nvPicPr>
          <p:cNvPr id="24"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976670"/>
            <a:ext cx="486156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Literature Review</a:t>
            </a:r>
            <a:endParaRPr lang="en-US" sz="4374" dirty="0"/>
          </a:p>
        </p:txBody>
      </p:sp>
      <p:sp>
        <p:nvSpPr>
          <p:cNvPr id="5" name="Shape 2"/>
          <p:cNvSpPr/>
          <p:nvPr/>
        </p:nvSpPr>
        <p:spPr>
          <a:xfrm>
            <a:off x="2037993" y="2115383"/>
            <a:ext cx="10554414" cy="5137547"/>
          </a:xfrm>
          <a:prstGeom prst="roundRect">
            <a:avLst>
              <a:gd name="adj" fmla="val 1946"/>
            </a:avLst>
          </a:prstGeom>
          <a:noFill/>
          <a:ln w="13811">
            <a:solidFill>
              <a:srgbClr val="FFFFFF">
                <a:alpha val="24000"/>
              </a:srgbClr>
            </a:solidFill>
            <a:prstDash val="solid"/>
          </a:ln>
        </p:spPr>
      </p:sp>
      <p:sp>
        <p:nvSpPr>
          <p:cNvPr id="6" name="Shape 3"/>
          <p:cNvSpPr/>
          <p:nvPr/>
        </p:nvSpPr>
        <p:spPr>
          <a:xfrm>
            <a:off x="2051804" y="2129195"/>
            <a:ext cx="10526792" cy="637103"/>
          </a:xfrm>
          <a:prstGeom prst="rect">
            <a:avLst/>
          </a:prstGeom>
          <a:solidFill>
            <a:srgbClr val="FFFFFF">
              <a:alpha val="4000"/>
            </a:srgbClr>
          </a:solidFill>
          <a:ln/>
        </p:spPr>
      </p:sp>
      <p:sp>
        <p:nvSpPr>
          <p:cNvPr id="7" name="Text 4"/>
          <p:cNvSpPr/>
          <p:nvPr/>
        </p:nvSpPr>
        <p:spPr>
          <a:xfrm>
            <a:off x="2274213" y="2270046"/>
            <a:ext cx="1628775" cy="355402"/>
          </a:xfrm>
          <a:prstGeom prst="rect">
            <a:avLst/>
          </a:prstGeom>
          <a:noFill/>
          <a:ln/>
        </p:spPr>
        <p:txBody>
          <a:bodyPr wrap="none" rtlCol="0" anchor="t"/>
          <a:lstStyle/>
          <a:p>
            <a:pPr marL="0" indent="0" algn="ctr">
              <a:lnSpc>
                <a:spcPts val="2799"/>
              </a:lnSpc>
              <a:buNone/>
            </a:pPr>
            <a:r>
              <a:rPr lang="en-US" sz="1750" b="1" u="sng" dirty="0">
                <a:solidFill>
                  <a:srgbClr val="DCD7E5"/>
                </a:solidFill>
                <a:latin typeface="Heebo" pitchFamily="34" charset="0"/>
                <a:ea typeface="Heebo" pitchFamily="34" charset="-122"/>
                <a:cs typeface="Heebo" pitchFamily="34" charset="-120"/>
              </a:rPr>
              <a:t>Title</a:t>
            </a:r>
            <a:endParaRPr lang="en-US" sz="1750" dirty="0"/>
          </a:p>
        </p:txBody>
      </p:sp>
      <p:sp>
        <p:nvSpPr>
          <p:cNvPr id="8" name="Text 5"/>
          <p:cNvSpPr/>
          <p:nvPr/>
        </p:nvSpPr>
        <p:spPr>
          <a:xfrm>
            <a:off x="4354949" y="2270046"/>
            <a:ext cx="626983" cy="355402"/>
          </a:xfrm>
          <a:prstGeom prst="rect">
            <a:avLst/>
          </a:prstGeom>
          <a:noFill/>
          <a:ln/>
        </p:spPr>
        <p:txBody>
          <a:bodyPr wrap="none" rtlCol="0" anchor="t"/>
          <a:lstStyle/>
          <a:p>
            <a:pPr marL="0" indent="0" algn="ctr">
              <a:lnSpc>
                <a:spcPts val="2799"/>
              </a:lnSpc>
              <a:buNone/>
            </a:pPr>
            <a:r>
              <a:rPr lang="en-US" sz="1750" b="1" u="sng" dirty="0">
                <a:solidFill>
                  <a:srgbClr val="DCD7E5"/>
                </a:solidFill>
                <a:latin typeface="Heebo" pitchFamily="34" charset="0"/>
                <a:ea typeface="Heebo" pitchFamily="34" charset="-122"/>
                <a:cs typeface="Heebo" pitchFamily="34" charset="-120"/>
              </a:rPr>
              <a:t>Year</a:t>
            </a:r>
            <a:endParaRPr lang="en-US" sz="1750" dirty="0"/>
          </a:p>
        </p:txBody>
      </p:sp>
      <p:sp>
        <p:nvSpPr>
          <p:cNvPr id="9" name="Text 6"/>
          <p:cNvSpPr/>
          <p:nvPr/>
        </p:nvSpPr>
        <p:spPr>
          <a:xfrm>
            <a:off x="5433893" y="2270046"/>
            <a:ext cx="1139666" cy="355402"/>
          </a:xfrm>
          <a:prstGeom prst="rect">
            <a:avLst/>
          </a:prstGeom>
          <a:noFill/>
          <a:ln/>
        </p:spPr>
        <p:txBody>
          <a:bodyPr wrap="none" rtlCol="0" anchor="t"/>
          <a:lstStyle/>
          <a:p>
            <a:pPr marL="0" indent="0" algn="ctr">
              <a:lnSpc>
                <a:spcPts val="2799"/>
              </a:lnSpc>
              <a:buNone/>
            </a:pPr>
            <a:r>
              <a:rPr lang="en-US" sz="1750" b="1" u="sng" dirty="0">
                <a:solidFill>
                  <a:srgbClr val="DCD7E5"/>
                </a:solidFill>
                <a:latin typeface="Heebo" pitchFamily="34" charset="0"/>
                <a:ea typeface="Heebo" pitchFamily="34" charset="-122"/>
                <a:cs typeface="Heebo" pitchFamily="34" charset="-120"/>
              </a:rPr>
              <a:t>Publication</a:t>
            </a:r>
            <a:endParaRPr lang="en-US" sz="1750" dirty="0"/>
          </a:p>
        </p:txBody>
      </p:sp>
      <p:sp>
        <p:nvSpPr>
          <p:cNvPr id="10" name="Text 7"/>
          <p:cNvSpPr/>
          <p:nvPr/>
        </p:nvSpPr>
        <p:spPr>
          <a:xfrm>
            <a:off x="7025521" y="2270046"/>
            <a:ext cx="1394341" cy="355402"/>
          </a:xfrm>
          <a:prstGeom prst="rect">
            <a:avLst/>
          </a:prstGeom>
          <a:noFill/>
          <a:ln/>
        </p:spPr>
        <p:txBody>
          <a:bodyPr wrap="none" rtlCol="0" anchor="t"/>
          <a:lstStyle/>
          <a:p>
            <a:pPr marL="0" indent="0" algn="ctr">
              <a:lnSpc>
                <a:spcPts val="2799"/>
              </a:lnSpc>
              <a:buNone/>
            </a:pPr>
            <a:r>
              <a:rPr lang="en-US" sz="1750" b="1" u="sng" dirty="0">
                <a:solidFill>
                  <a:srgbClr val="DCD7E5"/>
                </a:solidFill>
                <a:latin typeface="Heebo" pitchFamily="34" charset="0"/>
                <a:ea typeface="Heebo" pitchFamily="34" charset="-122"/>
                <a:cs typeface="Heebo" pitchFamily="34" charset="-120"/>
              </a:rPr>
              <a:t>Authors</a:t>
            </a:r>
            <a:endParaRPr lang="en-US" sz="1750" dirty="0"/>
          </a:p>
        </p:txBody>
      </p:sp>
      <p:sp>
        <p:nvSpPr>
          <p:cNvPr id="11" name="Text 8"/>
          <p:cNvSpPr/>
          <p:nvPr/>
        </p:nvSpPr>
        <p:spPr>
          <a:xfrm>
            <a:off x="8871823" y="2270046"/>
            <a:ext cx="3484602" cy="355402"/>
          </a:xfrm>
          <a:prstGeom prst="rect">
            <a:avLst/>
          </a:prstGeom>
          <a:noFill/>
          <a:ln/>
        </p:spPr>
        <p:txBody>
          <a:bodyPr wrap="none" rtlCol="0" anchor="t"/>
          <a:lstStyle/>
          <a:p>
            <a:pPr marL="0" indent="0" algn="ctr">
              <a:lnSpc>
                <a:spcPts val="2799"/>
              </a:lnSpc>
              <a:buNone/>
            </a:pPr>
            <a:r>
              <a:rPr lang="en-US" sz="1750" b="1" u="sng" dirty="0">
                <a:solidFill>
                  <a:srgbClr val="DCD7E5"/>
                </a:solidFill>
                <a:latin typeface="Heebo" pitchFamily="34" charset="0"/>
                <a:ea typeface="Heebo" pitchFamily="34" charset="-122"/>
                <a:cs typeface="Heebo" pitchFamily="34" charset="-120"/>
              </a:rPr>
              <a:t>Methodology</a:t>
            </a:r>
            <a:endParaRPr lang="en-US" sz="1750" dirty="0"/>
          </a:p>
        </p:txBody>
      </p:sp>
      <p:sp>
        <p:nvSpPr>
          <p:cNvPr id="12" name="Shape 9"/>
          <p:cNvSpPr/>
          <p:nvPr/>
        </p:nvSpPr>
        <p:spPr>
          <a:xfrm>
            <a:off x="2051804" y="2766298"/>
            <a:ext cx="10526792" cy="2414111"/>
          </a:xfrm>
          <a:prstGeom prst="rect">
            <a:avLst/>
          </a:prstGeom>
          <a:solidFill>
            <a:srgbClr val="000000">
              <a:alpha val="4000"/>
            </a:srgbClr>
          </a:solidFill>
          <a:ln/>
        </p:spPr>
      </p:sp>
      <p:sp>
        <p:nvSpPr>
          <p:cNvPr id="13" name="Text 10"/>
          <p:cNvSpPr/>
          <p:nvPr/>
        </p:nvSpPr>
        <p:spPr>
          <a:xfrm>
            <a:off x="2274213" y="2907149"/>
            <a:ext cx="1628775" cy="2132409"/>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Non-Fungible Token: A Systematic Review and Research Agenda</a:t>
            </a:r>
            <a:endParaRPr lang="en-US" sz="1750" dirty="0"/>
          </a:p>
        </p:txBody>
      </p:sp>
      <p:sp>
        <p:nvSpPr>
          <p:cNvPr id="14" name="Text 11"/>
          <p:cNvSpPr/>
          <p:nvPr/>
        </p:nvSpPr>
        <p:spPr>
          <a:xfrm>
            <a:off x="4354949" y="2907149"/>
            <a:ext cx="626983"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2022</a:t>
            </a:r>
            <a:endParaRPr lang="en-US" sz="1750" dirty="0"/>
          </a:p>
        </p:txBody>
      </p:sp>
      <p:sp>
        <p:nvSpPr>
          <p:cNvPr id="15" name="Text 12"/>
          <p:cNvSpPr/>
          <p:nvPr/>
        </p:nvSpPr>
        <p:spPr>
          <a:xfrm>
            <a:off x="5433893" y="2907149"/>
            <a:ext cx="1139666"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MDPI</a:t>
            </a:r>
            <a:endParaRPr lang="en-US" sz="1750" dirty="0"/>
          </a:p>
        </p:txBody>
      </p:sp>
      <p:sp>
        <p:nvSpPr>
          <p:cNvPr id="16" name="Text 13"/>
          <p:cNvSpPr/>
          <p:nvPr/>
        </p:nvSpPr>
        <p:spPr>
          <a:xfrm>
            <a:off x="7025521" y="2907149"/>
            <a:ext cx="139434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Hong Bao , and David Roubaud</a:t>
            </a:r>
            <a:endParaRPr lang="en-US" sz="1750" dirty="0"/>
          </a:p>
        </p:txBody>
      </p:sp>
      <p:sp>
        <p:nvSpPr>
          <p:cNvPr id="17" name="Text 14"/>
          <p:cNvSpPr/>
          <p:nvPr/>
        </p:nvSpPr>
        <p:spPr>
          <a:xfrm>
            <a:off x="8871823" y="2907149"/>
            <a:ext cx="3484602"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Asset pricing and a disconnect from real-world applications, calling for further research in areas like tokenomics and risk analysis</a:t>
            </a:r>
            <a:endParaRPr lang="en-US" sz="1750" dirty="0"/>
          </a:p>
        </p:txBody>
      </p:sp>
      <p:sp>
        <p:nvSpPr>
          <p:cNvPr id="18" name="Shape 15"/>
          <p:cNvSpPr/>
          <p:nvPr/>
        </p:nvSpPr>
        <p:spPr>
          <a:xfrm>
            <a:off x="2051804" y="5180409"/>
            <a:ext cx="10526792" cy="2058710"/>
          </a:xfrm>
          <a:prstGeom prst="rect">
            <a:avLst/>
          </a:prstGeom>
          <a:solidFill>
            <a:srgbClr val="FFFFFF">
              <a:alpha val="4000"/>
            </a:srgbClr>
          </a:solidFill>
          <a:ln/>
        </p:spPr>
      </p:sp>
      <p:sp>
        <p:nvSpPr>
          <p:cNvPr id="19" name="Text 16"/>
          <p:cNvSpPr/>
          <p:nvPr/>
        </p:nvSpPr>
        <p:spPr>
          <a:xfrm>
            <a:off x="2274213" y="5321260"/>
            <a:ext cx="1628775"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Metaverse and non-fungible tokens (NFTs): what they mean for IP</a:t>
            </a:r>
            <a:endParaRPr lang="en-US" sz="1750" dirty="0"/>
          </a:p>
        </p:txBody>
      </p:sp>
      <p:sp>
        <p:nvSpPr>
          <p:cNvPr id="20" name="Text 17"/>
          <p:cNvSpPr/>
          <p:nvPr/>
        </p:nvSpPr>
        <p:spPr>
          <a:xfrm>
            <a:off x="4354949" y="5321260"/>
            <a:ext cx="626983"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2022</a:t>
            </a:r>
            <a:endParaRPr lang="en-US" sz="1750" dirty="0"/>
          </a:p>
        </p:txBody>
      </p:sp>
      <p:sp>
        <p:nvSpPr>
          <p:cNvPr id="21" name="Text 18"/>
          <p:cNvSpPr/>
          <p:nvPr/>
        </p:nvSpPr>
        <p:spPr>
          <a:xfrm>
            <a:off x="5433893" y="5321260"/>
            <a:ext cx="1139666"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Journal of Strategic Marketing</a:t>
            </a:r>
            <a:endParaRPr lang="en-US" sz="1750" dirty="0"/>
          </a:p>
        </p:txBody>
      </p:sp>
      <p:sp>
        <p:nvSpPr>
          <p:cNvPr id="22" name="Text 19"/>
          <p:cNvSpPr/>
          <p:nvPr/>
        </p:nvSpPr>
        <p:spPr>
          <a:xfrm>
            <a:off x="7025521" y="5321260"/>
            <a:ext cx="1394341"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Brian King</a:t>
            </a:r>
            <a:endParaRPr lang="en-US" sz="1750" dirty="0"/>
          </a:p>
        </p:txBody>
      </p:sp>
      <p:sp>
        <p:nvSpPr>
          <p:cNvPr id="23" name="Text 20"/>
          <p:cNvSpPr/>
          <p:nvPr/>
        </p:nvSpPr>
        <p:spPr>
          <a:xfrm>
            <a:off x="8871823" y="5321260"/>
            <a:ext cx="3484602"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IP protection in the metaverse and NFTs. outlining challenges like the dynamic nature of virtual assets and the limitations of trademark protection</a:t>
            </a:r>
            <a:endParaRPr lang="en-US" sz="1750" dirty="0"/>
          </a:p>
        </p:txBody>
      </p:sp>
      <p:pic>
        <p:nvPicPr>
          <p:cNvPr id="24"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454">
            <a:solidFill>
              <a:srgbClr val="FFFFFF">
                <a:alpha val="16000"/>
              </a:srgbClr>
            </a:solidFill>
            <a:prstDash val="solid"/>
          </a:ln>
        </p:spPr>
      </p:sp>
      <p:sp>
        <p:nvSpPr>
          <p:cNvPr id="4" name="Text 1"/>
          <p:cNvSpPr/>
          <p:nvPr/>
        </p:nvSpPr>
        <p:spPr>
          <a:xfrm>
            <a:off x="2175986" y="791408"/>
            <a:ext cx="10278428" cy="346115"/>
          </a:xfrm>
          <a:prstGeom prst="rect">
            <a:avLst/>
          </a:prstGeom>
          <a:noFill/>
          <a:ln/>
        </p:spPr>
        <p:txBody>
          <a:bodyPr wrap="none" rtlCol="0" anchor="t"/>
          <a:lstStyle/>
          <a:p>
            <a:pPr marL="0" indent="0">
              <a:lnSpc>
                <a:spcPts val="2726"/>
              </a:lnSpc>
              <a:buNone/>
            </a:pPr>
            <a:endParaRPr lang="en-US" sz="1704" dirty="0"/>
          </a:p>
        </p:txBody>
      </p:sp>
      <p:sp>
        <p:nvSpPr>
          <p:cNvPr id="5" name="Text 2"/>
          <p:cNvSpPr/>
          <p:nvPr/>
        </p:nvSpPr>
        <p:spPr>
          <a:xfrm>
            <a:off x="2175986" y="1353860"/>
            <a:ext cx="9296400" cy="676275"/>
          </a:xfrm>
          <a:prstGeom prst="rect">
            <a:avLst/>
          </a:prstGeom>
          <a:noFill/>
          <a:ln/>
        </p:spPr>
        <p:txBody>
          <a:bodyPr wrap="none" rtlCol="0" anchor="t"/>
          <a:lstStyle/>
          <a:p>
            <a:pPr marL="0" indent="0">
              <a:lnSpc>
                <a:spcPts val="5325"/>
              </a:lnSpc>
              <a:buNone/>
            </a:pPr>
            <a:r>
              <a:rPr lang="en-US" sz="4260" dirty="0">
                <a:solidFill>
                  <a:srgbClr val="F2F0F4"/>
                </a:solidFill>
                <a:latin typeface="Montserrat" pitchFamily="34" charset="0"/>
                <a:ea typeface="Montserrat" pitchFamily="34" charset="-122"/>
                <a:cs typeface="Montserrat" pitchFamily="34" charset="-120"/>
              </a:rPr>
              <a:t>Problem Statement and Objective</a:t>
            </a:r>
            <a:endParaRPr lang="en-US" sz="4260" dirty="0"/>
          </a:p>
        </p:txBody>
      </p:sp>
      <p:sp>
        <p:nvSpPr>
          <p:cNvPr id="6" name="Text 3"/>
          <p:cNvSpPr/>
          <p:nvPr/>
        </p:nvSpPr>
        <p:spPr>
          <a:xfrm>
            <a:off x="2175986" y="2571036"/>
            <a:ext cx="2596634" cy="405646"/>
          </a:xfrm>
          <a:prstGeom prst="rect">
            <a:avLst/>
          </a:prstGeom>
          <a:noFill/>
          <a:ln/>
        </p:spPr>
        <p:txBody>
          <a:bodyPr wrap="none" rtlCol="0" anchor="t"/>
          <a:lstStyle/>
          <a:p>
            <a:pPr marL="0" indent="0">
              <a:lnSpc>
                <a:spcPts val="3195"/>
              </a:lnSpc>
              <a:buNone/>
            </a:pPr>
            <a:r>
              <a:rPr lang="en-US" sz="2556" dirty="0">
                <a:solidFill>
                  <a:srgbClr val="F2F0F4"/>
                </a:solidFill>
                <a:latin typeface="Montserrat" pitchFamily="34" charset="0"/>
                <a:ea typeface="Montserrat" pitchFamily="34" charset="-122"/>
                <a:cs typeface="Montserrat" pitchFamily="34" charset="-120"/>
              </a:rPr>
              <a:t>Problem</a:t>
            </a:r>
            <a:endParaRPr lang="en-US" sz="2556" dirty="0"/>
          </a:p>
        </p:txBody>
      </p:sp>
      <p:sp>
        <p:nvSpPr>
          <p:cNvPr id="7" name="Text 4"/>
          <p:cNvSpPr/>
          <p:nvPr/>
        </p:nvSpPr>
        <p:spPr>
          <a:xfrm>
            <a:off x="2522101" y="3220045"/>
            <a:ext cx="4529138" cy="1038344"/>
          </a:xfrm>
          <a:prstGeom prst="rect">
            <a:avLst/>
          </a:prstGeom>
          <a:noFill/>
          <a:ln/>
        </p:spPr>
        <p:txBody>
          <a:bodyPr wrap="square" rtlCol="0" anchor="t"/>
          <a:lstStyle/>
          <a:p>
            <a:pPr marL="342900" indent="-342900" algn="l">
              <a:lnSpc>
                <a:spcPts val="2726"/>
              </a:lnSpc>
              <a:buSzPct val="100000"/>
              <a:buFont typeface="+mj-lt"/>
              <a:buAutoNum type="arabicPeriod"/>
            </a:pPr>
            <a:r>
              <a:rPr lang="en-US" sz="1704" dirty="0">
                <a:solidFill>
                  <a:srgbClr val="DCD7E5"/>
                </a:solidFill>
                <a:latin typeface="Heebo" pitchFamily="34" charset="0"/>
                <a:ea typeface="Heebo" pitchFamily="34" charset="-122"/>
                <a:cs typeface="Heebo" pitchFamily="34" charset="-120"/>
              </a:rPr>
              <a:t>Explore new applications of Non-Fungible Tokens (NFTs) in the Metaverse, aiming to make NFTs more applicable in the virtual world</a:t>
            </a:r>
            <a:endParaRPr lang="en-US" sz="1704" dirty="0"/>
          </a:p>
        </p:txBody>
      </p:sp>
      <p:sp>
        <p:nvSpPr>
          <p:cNvPr id="8" name="Text 5"/>
          <p:cNvSpPr/>
          <p:nvPr/>
        </p:nvSpPr>
        <p:spPr>
          <a:xfrm>
            <a:off x="2522101" y="4646652"/>
            <a:ext cx="4529138" cy="1384459"/>
          </a:xfrm>
          <a:prstGeom prst="rect">
            <a:avLst/>
          </a:prstGeom>
          <a:noFill/>
          <a:ln/>
        </p:spPr>
        <p:txBody>
          <a:bodyPr wrap="square" rtlCol="0" anchor="t"/>
          <a:lstStyle/>
          <a:p>
            <a:pPr marL="342900" indent="-342900" algn="l">
              <a:lnSpc>
                <a:spcPts val="2726"/>
              </a:lnSpc>
              <a:buSzPct val="100000"/>
              <a:buFont typeface="+mj-lt"/>
              <a:buAutoNum type="arabicPeriod" startAt="2"/>
            </a:pPr>
            <a:r>
              <a:rPr lang="en-US" sz="1704" dirty="0">
                <a:solidFill>
                  <a:srgbClr val="DCD7E5"/>
                </a:solidFill>
                <a:latin typeface="Heebo" pitchFamily="34" charset="0"/>
                <a:ea typeface="Heebo" pitchFamily="34" charset="-122"/>
                <a:cs typeface="Heebo" pitchFamily="34" charset="-120"/>
              </a:rPr>
              <a:t>How NFTs can effectively enable ownership, scarcity, and verifiability in the Metaverse, unlocking new possibilities for creators and users</a:t>
            </a:r>
            <a:endParaRPr lang="en-US" sz="1704" dirty="0"/>
          </a:p>
        </p:txBody>
      </p:sp>
      <p:sp>
        <p:nvSpPr>
          <p:cNvPr id="9" name="Text 6"/>
          <p:cNvSpPr/>
          <p:nvPr/>
        </p:nvSpPr>
        <p:spPr>
          <a:xfrm>
            <a:off x="7586782" y="2571036"/>
            <a:ext cx="2596634" cy="405646"/>
          </a:xfrm>
          <a:prstGeom prst="rect">
            <a:avLst/>
          </a:prstGeom>
          <a:noFill/>
          <a:ln/>
        </p:spPr>
        <p:txBody>
          <a:bodyPr wrap="none" rtlCol="0" anchor="t"/>
          <a:lstStyle/>
          <a:p>
            <a:pPr marL="0" indent="0">
              <a:lnSpc>
                <a:spcPts val="3195"/>
              </a:lnSpc>
              <a:buNone/>
            </a:pPr>
            <a:r>
              <a:rPr lang="en-US" sz="2556" dirty="0">
                <a:solidFill>
                  <a:srgbClr val="F2F0F4"/>
                </a:solidFill>
                <a:latin typeface="Montserrat" pitchFamily="34" charset="0"/>
                <a:ea typeface="Montserrat" pitchFamily="34" charset="-122"/>
                <a:cs typeface="Montserrat" pitchFamily="34" charset="-120"/>
              </a:rPr>
              <a:t>Objective</a:t>
            </a:r>
            <a:endParaRPr lang="en-US" sz="2556" dirty="0"/>
          </a:p>
        </p:txBody>
      </p:sp>
      <p:sp>
        <p:nvSpPr>
          <p:cNvPr id="10" name="Text 7"/>
          <p:cNvSpPr/>
          <p:nvPr/>
        </p:nvSpPr>
        <p:spPr>
          <a:xfrm>
            <a:off x="7932896" y="3220045"/>
            <a:ext cx="4529138" cy="1384459"/>
          </a:xfrm>
          <a:prstGeom prst="rect">
            <a:avLst/>
          </a:prstGeom>
          <a:noFill/>
          <a:ln/>
        </p:spPr>
        <p:txBody>
          <a:bodyPr wrap="square" rtlCol="0" anchor="t"/>
          <a:lstStyle/>
          <a:p>
            <a:pPr marL="342900" indent="-342900" algn="l">
              <a:lnSpc>
                <a:spcPts val="2726"/>
              </a:lnSpc>
              <a:buSzPct val="100000"/>
              <a:buFont typeface="+mj-lt"/>
              <a:buAutoNum type="arabicPeriod"/>
            </a:pPr>
            <a:r>
              <a:rPr lang="en-US" sz="1704" dirty="0">
                <a:solidFill>
                  <a:srgbClr val="DCD7E5"/>
                </a:solidFill>
                <a:latin typeface="Heebo" pitchFamily="34" charset="0"/>
                <a:ea typeface="Heebo" pitchFamily="34" charset="-122"/>
                <a:cs typeface="Heebo" pitchFamily="34" charset="-120"/>
              </a:rPr>
              <a:t>The advantages and implications of using NFTs in the Metaverse, specifically in terms of their applications in digital asset ownership, identity management, and proof of ownership </a:t>
            </a:r>
            <a:endParaRPr lang="en-US" sz="1704" dirty="0"/>
          </a:p>
        </p:txBody>
      </p:sp>
      <p:sp>
        <p:nvSpPr>
          <p:cNvPr id="11" name="Text 8"/>
          <p:cNvSpPr/>
          <p:nvPr/>
        </p:nvSpPr>
        <p:spPr>
          <a:xfrm>
            <a:off x="7932896" y="4690943"/>
            <a:ext cx="4529138" cy="1038344"/>
          </a:xfrm>
          <a:prstGeom prst="rect">
            <a:avLst/>
          </a:prstGeom>
          <a:noFill/>
          <a:ln/>
        </p:spPr>
        <p:txBody>
          <a:bodyPr wrap="square" rtlCol="0" anchor="t"/>
          <a:lstStyle/>
          <a:p>
            <a:pPr marL="342900" indent="-342900" algn="l">
              <a:lnSpc>
                <a:spcPts val="2726"/>
              </a:lnSpc>
              <a:buSzPct val="100000"/>
              <a:buFont typeface="+mj-lt"/>
              <a:buAutoNum type="arabicPeriod" startAt="2"/>
            </a:pPr>
            <a:r>
              <a:rPr lang="en-US" sz="1704" dirty="0">
                <a:solidFill>
                  <a:srgbClr val="DCD7E5"/>
                </a:solidFill>
                <a:latin typeface="Heebo" pitchFamily="34" charset="0"/>
                <a:ea typeface="Heebo" pitchFamily="34" charset="-122"/>
                <a:cs typeface="Heebo" pitchFamily="34" charset="-120"/>
              </a:rPr>
              <a:t>To highlight how NFTs can enhance the virtual experiences of users and provide new opportunities for creators in the Metaverse.</a:t>
            </a:r>
            <a:endParaRPr lang="en-US" sz="1704" dirty="0"/>
          </a:p>
        </p:txBody>
      </p:sp>
      <p:sp>
        <p:nvSpPr>
          <p:cNvPr id="12" name="Text 9"/>
          <p:cNvSpPr/>
          <p:nvPr/>
        </p:nvSpPr>
        <p:spPr>
          <a:xfrm>
            <a:off x="7932896" y="5815727"/>
            <a:ext cx="4529138" cy="1730573"/>
          </a:xfrm>
          <a:prstGeom prst="rect">
            <a:avLst/>
          </a:prstGeom>
          <a:noFill/>
          <a:ln/>
        </p:spPr>
        <p:txBody>
          <a:bodyPr wrap="square" rtlCol="0" anchor="t"/>
          <a:lstStyle/>
          <a:p>
            <a:pPr marL="342900" indent="-342900" algn="l">
              <a:lnSpc>
                <a:spcPts val="2726"/>
              </a:lnSpc>
              <a:buSzPct val="100000"/>
              <a:buFont typeface="+mj-lt"/>
              <a:buAutoNum type="arabicPeriod" startAt="3"/>
            </a:pPr>
            <a:r>
              <a:rPr lang="en-US" sz="1704" dirty="0">
                <a:solidFill>
                  <a:srgbClr val="DCD7E5"/>
                </a:solidFill>
                <a:latin typeface="Heebo" pitchFamily="34" charset="0"/>
                <a:ea typeface="Heebo" pitchFamily="34" charset="-122"/>
                <a:cs typeface="Heebo" pitchFamily="34" charset="-120"/>
              </a:rPr>
              <a:t>Understanding the potential of NFTs in the Metaverse, the study aims to contribute to the development of innovative solutions and future directions for NFT applications in both industry and academic research</a:t>
            </a:r>
            <a:endParaRPr lang="en-US" sz="1704" dirty="0"/>
          </a:p>
        </p:txBody>
      </p:sp>
      <p:pic>
        <p:nvPicPr>
          <p:cNvPr id="13"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165860"/>
            <a:ext cx="467868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Algorithms Used</a:t>
            </a:r>
            <a:endParaRPr lang="en-US" sz="4374" dirty="0"/>
          </a:p>
        </p:txBody>
      </p:sp>
      <p:sp>
        <p:nvSpPr>
          <p:cNvPr id="5" name="Shape 2"/>
          <p:cNvSpPr/>
          <p:nvPr/>
        </p:nvSpPr>
        <p:spPr>
          <a:xfrm>
            <a:off x="2037993" y="2304574"/>
            <a:ext cx="5166122" cy="2668310"/>
          </a:xfrm>
          <a:prstGeom prst="roundRect">
            <a:avLst>
              <a:gd name="adj" fmla="val 3747"/>
            </a:avLst>
          </a:prstGeom>
          <a:solidFill>
            <a:srgbClr val="3C136D"/>
          </a:solidFill>
          <a:ln w="13811">
            <a:solidFill>
              <a:srgbClr val="481782"/>
            </a:solidFill>
            <a:prstDash val="solid"/>
          </a:ln>
        </p:spPr>
      </p:sp>
      <p:sp>
        <p:nvSpPr>
          <p:cNvPr id="6" name="Text 3"/>
          <p:cNvSpPr/>
          <p:nvPr/>
        </p:nvSpPr>
        <p:spPr>
          <a:xfrm>
            <a:off x="2273975" y="2540556"/>
            <a:ext cx="4069080" cy="347186"/>
          </a:xfrm>
          <a:prstGeom prst="rect">
            <a:avLst/>
          </a:prstGeom>
          <a:noFill/>
          <a:ln/>
        </p:spPr>
        <p:txBody>
          <a:bodyPr wrap="none" rtlCol="0" anchor="t"/>
          <a:lstStyle/>
          <a:p>
            <a:pPr marL="0" indent="0">
              <a:lnSpc>
                <a:spcPts val="2734"/>
              </a:lnSpc>
              <a:buNone/>
            </a:pPr>
            <a:r>
              <a:rPr lang="en-US" sz="2187" b="1" dirty="0">
                <a:solidFill>
                  <a:srgbClr val="DCD7E5"/>
                </a:solidFill>
                <a:latin typeface="Montserrat" pitchFamily="34" charset="0"/>
                <a:ea typeface="Montserrat" pitchFamily="34" charset="-122"/>
                <a:cs typeface="Montserrat" pitchFamily="34" charset="-120"/>
              </a:rPr>
              <a:t>Token Standard Algorithms:</a:t>
            </a:r>
            <a:endParaRPr lang="en-US" sz="2187" dirty="0"/>
          </a:p>
        </p:txBody>
      </p:sp>
      <p:sp>
        <p:nvSpPr>
          <p:cNvPr id="7" name="Text 4"/>
          <p:cNvSpPr/>
          <p:nvPr/>
        </p:nvSpPr>
        <p:spPr>
          <a:xfrm>
            <a:off x="2629376" y="3137654"/>
            <a:ext cx="4338757"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ERC-721 and ERC-1155 Standard Algorithms</a:t>
            </a:r>
            <a:endParaRPr lang="en-US" sz="1750" dirty="0"/>
          </a:p>
        </p:txBody>
      </p:sp>
      <p:sp>
        <p:nvSpPr>
          <p:cNvPr id="8" name="Text 5"/>
          <p:cNvSpPr/>
          <p:nvPr/>
        </p:nvSpPr>
        <p:spPr>
          <a:xfrm>
            <a:off x="2629376" y="3937278"/>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Minting Algorithm</a:t>
            </a:r>
            <a:endParaRPr lang="en-US" sz="1750" dirty="0"/>
          </a:p>
        </p:txBody>
      </p:sp>
      <p:sp>
        <p:nvSpPr>
          <p:cNvPr id="9" name="Text 6"/>
          <p:cNvSpPr/>
          <p:nvPr/>
        </p:nvSpPr>
        <p:spPr>
          <a:xfrm>
            <a:off x="2629376" y="4381500"/>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Transfer Algorithm</a:t>
            </a:r>
            <a:endParaRPr lang="en-US" sz="1750" dirty="0"/>
          </a:p>
        </p:txBody>
      </p:sp>
      <p:sp>
        <p:nvSpPr>
          <p:cNvPr id="10" name="Shape 7"/>
          <p:cNvSpPr/>
          <p:nvPr/>
        </p:nvSpPr>
        <p:spPr>
          <a:xfrm>
            <a:off x="7426285" y="2304574"/>
            <a:ext cx="5166122" cy="2668310"/>
          </a:xfrm>
          <a:prstGeom prst="roundRect">
            <a:avLst>
              <a:gd name="adj" fmla="val 3747"/>
            </a:avLst>
          </a:prstGeom>
          <a:solidFill>
            <a:srgbClr val="3C136D"/>
          </a:solidFill>
          <a:ln w="13811">
            <a:solidFill>
              <a:srgbClr val="481782"/>
            </a:solidFill>
            <a:prstDash val="solid"/>
          </a:ln>
        </p:spPr>
      </p:sp>
      <p:sp>
        <p:nvSpPr>
          <p:cNvPr id="11" name="Text 8"/>
          <p:cNvSpPr/>
          <p:nvPr/>
        </p:nvSpPr>
        <p:spPr>
          <a:xfrm>
            <a:off x="7662267" y="2540556"/>
            <a:ext cx="4694158" cy="694373"/>
          </a:xfrm>
          <a:prstGeom prst="rect">
            <a:avLst/>
          </a:prstGeom>
          <a:noFill/>
          <a:ln/>
        </p:spPr>
        <p:txBody>
          <a:bodyPr wrap="square" rtlCol="0" anchor="t"/>
          <a:lstStyle/>
          <a:p>
            <a:pPr marL="0" indent="0">
              <a:lnSpc>
                <a:spcPts val="2734"/>
              </a:lnSpc>
              <a:buNone/>
            </a:pPr>
            <a:r>
              <a:rPr lang="en-US" sz="2187" b="1" dirty="0">
                <a:solidFill>
                  <a:srgbClr val="DCD7E5"/>
                </a:solidFill>
                <a:latin typeface="Montserrat" pitchFamily="34" charset="0"/>
                <a:ea typeface="Montserrat" pitchFamily="34" charset="-122"/>
                <a:cs typeface="Montserrat" pitchFamily="34" charset="-120"/>
              </a:rPr>
              <a:t>Ownership Verification Algorithms:</a:t>
            </a:r>
            <a:endParaRPr lang="en-US" sz="2187" dirty="0"/>
          </a:p>
        </p:txBody>
      </p:sp>
      <p:sp>
        <p:nvSpPr>
          <p:cNvPr id="12" name="Text 9"/>
          <p:cNvSpPr/>
          <p:nvPr/>
        </p:nvSpPr>
        <p:spPr>
          <a:xfrm>
            <a:off x="8017669" y="3484840"/>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Public Key Cryptography</a:t>
            </a:r>
            <a:endParaRPr lang="en-US" sz="1750" dirty="0"/>
          </a:p>
        </p:txBody>
      </p:sp>
      <p:sp>
        <p:nvSpPr>
          <p:cNvPr id="13" name="Text 10"/>
          <p:cNvSpPr/>
          <p:nvPr/>
        </p:nvSpPr>
        <p:spPr>
          <a:xfrm>
            <a:off x="8017669" y="3929063"/>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Digital Signature Verification Algorithm</a:t>
            </a:r>
            <a:endParaRPr lang="en-US" sz="1750" dirty="0"/>
          </a:p>
        </p:txBody>
      </p:sp>
      <p:sp>
        <p:nvSpPr>
          <p:cNvPr id="14" name="Shape 11"/>
          <p:cNvSpPr/>
          <p:nvPr/>
        </p:nvSpPr>
        <p:spPr>
          <a:xfrm>
            <a:off x="2037993" y="5195054"/>
            <a:ext cx="5166122" cy="1868686"/>
          </a:xfrm>
          <a:prstGeom prst="roundRect">
            <a:avLst>
              <a:gd name="adj" fmla="val 5351"/>
            </a:avLst>
          </a:prstGeom>
          <a:solidFill>
            <a:srgbClr val="3C136D"/>
          </a:solidFill>
          <a:ln w="13811">
            <a:solidFill>
              <a:srgbClr val="481782"/>
            </a:solidFill>
            <a:prstDash val="solid"/>
          </a:ln>
        </p:spPr>
      </p:sp>
      <p:sp>
        <p:nvSpPr>
          <p:cNvPr id="15" name="Text 12"/>
          <p:cNvSpPr/>
          <p:nvPr/>
        </p:nvSpPr>
        <p:spPr>
          <a:xfrm>
            <a:off x="2273975" y="5431036"/>
            <a:ext cx="4632960" cy="347186"/>
          </a:xfrm>
          <a:prstGeom prst="rect">
            <a:avLst/>
          </a:prstGeom>
          <a:noFill/>
          <a:ln/>
        </p:spPr>
        <p:txBody>
          <a:bodyPr wrap="none" rtlCol="0" anchor="t"/>
          <a:lstStyle/>
          <a:p>
            <a:pPr marL="0" indent="0">
              <a:lnSpc>
                <a:spcPts val="2734"/>
              </a:lnSpc>
              <a:buNone/>
            </a:pPr>
            <a:r>
              <a:rPr lang="en-US" sz="2187" b="1" dirty="0">
                <a:solidFill>
                  <a:srgbClr val="DCD7E5"/>
                </a:solidFill>
                <a:latin typeface="Montserrat" pitchFamily="34" charset="0"/>
                <a:ea typeface="Montserrat" pitchFamily="34" charset="-122"/>
                <a:cs typeface="Montserrat" pitchFamily="34" charset="-120"/>
              </a:rPr>
              <a:t>Decentralized Identifiers (DIDs):</a:t>
            </a:r>
            <a:endParaRPr lang="en-US" sz="2187" dirty="0"/>
          </a:p>
        </p:txBody>
      </p:sp>
      <p:sp>
        <p:nvSpPr>
          <p:cNvPr id="16" name="Text 13"/>
          <p:cNvSpPr/>
          <p:nvPr/>
        </p:nvSpPr>
        <p:spPr>
          <a:xfrm>
            <a:off x="2629376" y="6028134"/>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DID Generation Algorithm</a:t>
            </a:r>
            <a:endParaRPr lang="en-US" sz="1750" dirty="0"/>
          </a:p>
        </p:txBody>
      </p:sp>
      <p:sp>
        <p:nvSpPr>
          <p:cNvPr id="17" name="Text 14"/>
          <p:cNvSpPr/>
          <p:nvPr/>
        </p:nvSpPr>
        <p:spPr>
          <a:xfrm>
            <a:off x="2629376" y="6472357"/>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DID Verification Algorithm</a:t>
            </a:r>
            <a:endParaRPr lang="en-US" sz="1750" dirty="0"/>
          </a:p>
        </p:txBody>
      </p:sp>
      <p:sp>
        <p:nvSpPr>
          <p:cNvPr id="18" name="Shape 15"/>
          <p:cNvSpPr/>
          <p:nvPr/>
        </p:nvSpPr>
        <p:spPr>
          <a:xfrm>
            <a:off x="7426285" y="5195054"/>
            <a:ext cx="5166122" cy="1868686"/>
          </a:xfrm>
          <a:prstGeom prst="roundRect">
            <a:avLst>
              <a:gd name="adj" fmla="val 5351"/>
            </a:avLst>
          </a:prstGeom>
          <a:solidFill>
            <a:srgbClr val="3C136D"/>
          </a:solidFill>
          <a:ln w="13811">
            <a:solidFill>
              <a:srgbClr val="481782"/>
            </a:solidFill>
            <a:prstDash val="solid"/>
          </a:ln>
        </p:spPr>
      </p:sp>
      <p:sp>
        <p:nvSpPr>
          <p:cNvPr id="19" name="Text 16"/>
          <p:cNvSpPr/>
          <p:nvPr/>
        </p:nvSpPr>
        <p:spPr>
          <a:xfrm>
            <a:off x="7662267" y="5431036"/>
            <a:ext cx="2857500" cy="347186"/>
          </a:xfrm>
          <a:prstGeom prst="rect">
            <a:avLst/>
          </a:prstGeom>
          <a:noFill/>
          <a:ln/>
        </p:spPr>
        <p:txBody>
          <a:bodyPr wrap="none" rtlCol="0" anchor="t"/>
          <a:lstStyle/>
          <a:p>
            <a:pPr marL="0" indent="0">
              <a:lnSpc>
                <a:spcPts val="2734"/>
              </a:lnSpc>
              <a:buNone/>
            </a:pPr>
            <a:r>
              <a:rPr lang="en-US" sz="2187" b="1" dirty="0">
                <a:solidFill>
                  <a:srgbClr val="DCD7E5"/>
                </a:solidFill>
                <a:latin typeface="Montserrat" pitchFamily="34" charset="0"/>
                <a:ea typeface="Montserrat" pitchFamily="34" charset="-122"/>
                <a:cs typeface="Montserrat" pitchFamily="34" charset="-120"/>
              </a:rPr>
              <a:t>Metadata Handling:</a:t>
            </a:r>
            <a:endParaRPr lang="en-US" sz="2187" dirty="0"/>
          </a:p>
        </p:txBody>
      </p:sp>
      <p:sp>
        <p:nvSpPr>
          <p:cNvPr id="20" name="Text 17"/>
          <p:cNvSpPr/>
          <p:nvPr/>
        </p:nvSpPr>
        <p:spPr>
          <a:xfrm>
            <a:off x="8017669" y="6028134"/>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JSON Parsing Algorithm</a:t>
            </a:r>
            <a:endParaRPr lang="en-US" sz="1750" dirty="0"/>
          </a:p>
        </p:txBody>
      </p:sp>
      <p:sp>
        <p:nvSpPr>
          <p:cNvPr id="21" name="Text 18"/>
          <p:cNvSpPr/>
          <p:nvPr/>
        </p:nvSpPr>
        <p:spPr>
          <a:xfrm>
            <a:off x="8017669" y="6472357"/>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IPFS Content Addressing Algorithm</a:t>
            </a:r>
            <a:endParaRPr lang="en-US" sz="1750"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899279"/>
            <a:ext cx="467868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Algorithms Used</a:t>
            </a:r>
            <a:endParaRPr lang="en-US" sz="4374" dirty="0"/>
          </a:p>
        </p:txBody>
      </p:sp>
      <p:sp>
        <p:nvSpPr>
          <p:cNvPr id="5" name="Shape 2"/>
          <p:cNvSpPr/>
          <p:nvPr/>
        </p:nvSpPr>
        <p:spPr>
          <a:xfrm>
            <a:off x="2037993" y="2037993"/>
            <a:ext cx="5166122" cy="2312908"/>
          </a:xfrm>
          <a:prstGeom prst="roundRect">
            <a:avLst>
              <a:gd name="adj" fmla="val 4323"/>
            </a:avLst>
          </a:prstGeom>
          <a:solidFill>
            <a:srgbClr val="3C136D"/>
          </a:solidFill>
          <a:ln w="13811">
            <a:solidFill>
              <a:srgbClr val="481782"/>
            </a:solidFill>
            <a:prstDash val="solid"/>
          </a:ln>
        </p:spPr>
      </p:sp>
      <p:sp>
        <p:nvSpPr>
          <p:cNvPr id="6" name="Text 3"/>
          <p:cNvSpPr/>
          <p:nvPr/>
        </p:nvSpPr>
        <p:spPr>
          <a:xfrm>
            <a:off x="2273975" y="2273975"/>
            <a:ext cx="2446020" cy="347186"/>
          </a:xfrm>
          <a:prstGeom prst="rect">
            <a:avLst/>
          </a:prstGeom>
          <a:noFill/>
          <a:ln/>
        </p:spPr>
        <p:txBody>
          <a:bodyPr wrap="none" rtlCol="0" anchor="t"/>
          <a:lstStyle/>
          <a:p>
            <a:pPr marL="0" indent="0">
              <a:lnSpc>
                <a:spcPts val="2734"/>
              </a:lnSpc>
              <a:buNone/>
            </a:pPr>
            <a:r>
              <a:rPr lang="en-US" sz="2187" b="1" dirty="0">
                <a:solidFill>
                  <a:srgbClr val="DCD7E5"/>
                </a:solidFill>
                <a:latin typeface="Montserrat" pitchFamily="34" charset="0"/>
                <a:ea typeface="Montserrat" pitchFamily="34" charset="-122"/>
                <a:cs typeface="Montserrat" pitchFamily="34" charset="-120"/>
              </a:rPr>
              <a:t>Smart Contracts:</a:t>
            </a:r>
            <a:endParaRPr lang="en-US" sz="2187" dirty="0"/>
          </a:p>
        </p:txBody>
      </p:sp>
      <p:sp>
        <p:nvSpPr>
          <p:cNvPr id="7" name="Text 4"/>
          <p:cNvSpPr/>
          <p:nvPr/>
        </p:nvSpPr>
        <p:spPr>
          <a:xfrm>
            <a:off x="2629376" y="2871073"/>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Solidity Smart Contract Algorithms</a:t>
            </a:r>
            <a:endParaRPr lang="en-US" sz="1750" dirty="0"/>
          </a:p>
        </p:txBody>
      </p:sp>
      <p:sp>
        <p:nvSpPr>
          <p:cNvPr id="8" name="Text 5"/>
          <p:cNvSpPr/>
          <p:nvPr/>
        </p:nvSpPr>
        <p:spPr>
          <a:xfrm>
            <a:off x="2629376" y="3315295"/>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Minting Algorithm</a:t>
            </a:r>
            <a:endParaRPr lang="en-US" sz="1750" dirty="0"/>
          </a:p>
        </p:txBody>
      </p:sp>
      <p:sp>
        <p:nvSpPr>
          <p:cNvPr id="9" name="Text 6"/>
          <p:cNvSpPr/>
          <p:nvPr/>
        </p:nvSpPr>
        <p:spPr>
          <a:xfrm>
            <a:off x="2629376" y="3759518"/>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Royalty Distribution Algorithm</a:t>
            </a:r>
            <a:endParaRPr lang="en-US" sz="1750" dirty="0"/>
          </a:p>
        </p:txBody>
      </p:sp>
      <p:sp>
        <p:nvSpPr>
          <p:cNvPr id="10" name="Shape 7"/>
          <p:cNvSpPr/>
          <p:nvPr/>
        </p:nvSpPr>
        <p:spPr>
          <a:xfrm>
            <a:off x="7426285" y="2037993"/>
            <a:ext cx="5166122" cy="2312908"/>
          </a:xfrm>
          <a:prstGeom prst="roundRect">
            <a:avLst>
              <a:gd name="adj" fmla="val 4323"/>
            </a:avLst>
          </a:prstGeom>
          <a:solidFill>
            <a:srgbClr val="3C136D"/>
          </a:solidFill>
          <a:ln w="13811">
            <a:solidFill>
              <a:srgbClr val="481782"/>
            </a:solidFill>
            <a:prstDash val="solid"/>
          </a:ln>
        </p:spPr>
      </p:sp>
      <p:sp>
        <p:nvSpPr>
          <p:cNvPr id="11" name="Text 8"/>
          <p:cNvSpPr/>
          <p:nvPr/>
        </p:nvSpPr>
        <p:spPr>
          <a:xfrm>
            <a:off x="7662267" y="2273975"/>
            <a:ext cx="2331720" cy="347186"/>
          </a:xfrm>
          <a:prstGeom prst="rect">
            <a:avLst/>
          </a:prstGeom>
          <a:noFill/>
          <a:ln/>
        </p:spPr>
        <p:txBody>
          <a:bodyPr wrap="none" rtlCol="0" anchor="t"/>
          <a:lstStyle/>
          <a:p>
            <a:pPr marL="0" indent="0">
              <a:lnSpc>
                <a:spcPts val="2734"/>
              </a:lnSpc>
              <a:buNone/>
            </a:pPr>
            <a:r>
              <a:rPr lang="en-US" sz="2187" b="1" dirty="0">
                <a:solidFill>
                  <a:srgbClr val="DCD7E5"/>
                </a:solidFill>
                <a:latin typeface="Montserrat" pitchFamily="34" charset="0"/>
                <a:ea typeface="Montserrat" pitchFamily="34" charset="-122"/>
                <a:cs typeface="Montserrat" pitchFamily="34" charset="-120"/>
              </a:rPr>
              <a:t>Interoperability:</a:t>
            </a:r>
            <a:endParaRPr lang="en-US" sz="2187" dirty="0"/>
          </a:p>
        </p:txBody>
      </p:sp>
      <p:sp>
        <p:nvSpPr>
          <p:cNvPr id="12" name="Text 9"/>
          <p:cNvSpPr/>
          <p:nvPr/>
        </p:nvSpPr>
        <p:spPr>
          <a:xfrm>
            <a:off x="8017669" y="2871073"/>
            <a:ext cx="4338757"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Cross-Chain Bridge Protocol Algorithms</a:t>
            </a:r>
            <a:endParaRPr lang="en-US" sz="1750" dirty="0"/>
          </a:p>
        </p:txBody>
      </p:sp>
      <p:sp>
        <p:nvSpPr>
          <p:cNvPr id="13" name="Shape 10"/>
          <p:cNvSpPr/>
          <p:nvPr/>
        </p:nvSpPr>
        <p:spPr>
          <a:xfrm>
            <a:off x="2037993" y="4573072"/>
            <a:ext cx="10554414" cy="2757130"/>
          </a:xfrm>
          <a:prstGeom prst="roundRect">
            <a:avLst>
              <a:gd name="adj" fmla="val 3627"/>
            </a:avLst>
          </a:prstGeom>
          <a:solidFill>
            <a:srgbClr val="3C136D"/>
          </a:solidFill>
          <a:ln w="13811">
            <a:solidFill>
              <a:srgbClr val="481782"/>
            </a:solidFill>
            <a:prstDash val="solid"/>
          </a:ln>
        </p:spPr>
      </p:sp>
      <p:sp>
        <p:nvSpPr>
          <p:cNvPr id="14" name="Text 11"/>
          <p:cNvSpPr/>
          <p:nvPr/>
        </p:nvSpPr>
        <p:spPr>
          <a:xfrm>
            <a:off x="2273975" y="4809053"/>
            <a:ext cx="7048500" cy="347186"/>
          </a:xfrm>
          <a:prstGeom prst="rect">
            <a:avLst/>
          </a:prstGeom>
          <a:noFill/>
          <a:ln/>
        </p:spPr>
        <p:txBody>
          <a:bodyPr wrap="none" rtlCol="0" anchor="t"/>
          <a:lstStyle/>
          <a:p>
            <a:pPr marL="0" indent="0">
              <a:lnSpc>
                <a:spcPts val="2734"/>
              </a:lnSpc>
              <a:buNone/>
            </a:pPr>
            <a:r>
              <a:rPr lang="en-US" sz="2187" b="1" dirty="0">
                <a:solidFill>
                  <a:srgbClr val="DCD7E5"/>
                </a:solidFill>
                <a:latin typeface="Montserrat" pitchFamily="34" charset="0"/>
                <a:ea typeface="Montserrat" pitchFamily="34" charset="-122"/>
                <a:cs typeface="Montserrat" pitchFamily="34" charset="-120"/>
              </a:rPr>
              <a:t>Provenance, Authentication, and Timestamping:</a:t>
            </a:r>
            <a:endParaRPr lang="en-US" sz="2187" dirty="0"/>
          </a:p>
        </p:txBody>
      </p:sp>
      <p:sp>
        <p:nvSpPr>
          <p:cNvPr id="15" name="Text 12"/>
          <p:cNvSpPr/>
          <p:nvPr/>
        </p:nvSpPr>
        <p:spPr>
          <a:xfrm>
            <a:off x="2629376" y="5406152"/>
            <a:ext cx="972704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Blockchain Timestamping</a:t>
            </a:r>
            <a:endParaRPr lang="en-US" sz="1750" dirty="0"/>
          </a:p>
        </p:txBody>
      </p:sp>
      <p:sp>
        <p:nvSpPr>
          <p:cNvPr id="16" name="Text 13"/>
          <p:cNvSpPr/>
          <p:nvPr/>
        </p:nvSpPr>
        <p:spPr>
          <a:xfrm>
            <a:off x="2629376" y="5850374"/>
            <a:ext cx="972704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Hash Chain Creation</a:t>
            </a:r>
            <a:endParaRPr lang="en-US" sz="1750" dirty="0"/>
          </a:p>
        </p:txBody>
      </p:sp>
      <p:sp>
        <p:nvSpPr>
          <p:cNvPr id="17" name="Text 14"/>
          <p:cNvSpPr/>
          <p:nvPr/>
        </p:nvSpPr>
        <p:spPr>
          <a:xfrm>
            <a:off x="2629376" y="6294596"/>
            <a:ext cx="972704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Data Provenance Algorithm</a:t>
            </a:r>
            <a:endParaRPr lang="en-US" sz="1750" dirty="0"/>
          </a:p>
        </p:txBody>
      </p:sp>
      <p:sp>
        <p:nvSpPr>
          <p:cNvPr id="18" name="Text 15"/>
          <p:cNvSpPr/>
          <p:nvPr/>
        </p:nvSpPr>
        <p:spPr>
          <a:xfrm>
            <a:off x="2629376" y="6738818"/>
            <a:ext cx="972704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Digital Certificate Generation</a:t>
            </a:r>
            <a:endParaRPr lang="en-US" sz="1750" dirty="0"/>
          </a:p>
        </p:txBody>
      </p:sp>
      <p:pic>
        <p:nvPicPr>
          <p:cNvPr id="19"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1214</Words>
  <Application>Microsoft Office PowerPoint</Application>
  <PresentationFormat>Custom</PresentationFormat>
  <Paragraphs>164</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Heebo</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Shivam Awasare</cp:lastModifiedBy>
  <cp:revision>2</cp:revision>
  <dcterms:created xsi:type="dcterms:W3CDTF">2023-10-29T07:25:59Z</dcterms:created>
  <dcterms:modified xsi:type="dcterms:W3CDTF">2023-10-31T04:30:41Z</dcterms:modified>
</cp:coreProperties>
</file>